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4"/>
  </p:sldMasterIdLst>
  <p:notesMasterIdLst>
    <p:notesMasterId r:id="rId47"/>
  </p:notesMasterIdLst>
  <p:handoutMasterIdLst>
    <p:handoutMasterId r:id="rId48"/>
  </p:handoutMasterIdLst>
  <p:sldIdLst>
    <p:sldId id="256" r:id="rId5"/>
    <p:sldId id="327" r:id="rId6"/>
    <p:sldId id="260" r:id="rId7"/>
    <p:sldId id="257" r:id="rId8"/>
    <p:sldId id="294" r:id="rId9"/>
    <p:sldId id="268" r:id="rId10"/>
    <p:sldId id="267" r:id="rId11"/>
    <p:sldId id="295" r:id="rId12"/>
    <p:sldId id="333" r:id="rId13"/>
    <p:sldId id="315" r:id="rId14"/>
    <p:sldId id="266" r:id="rId15"/>
    <p:sldId id="334" r:id="rId16"/>
    <p:sldId id="320" r:id="rId17"/>
    <p:sldId id="296" r:id="rId18"/>
    <p:sldId id="335" r:id="rId19"/>
    <p:sldId id="338" r:id="rId20"/>
    <p:sldId id="297" r:id="rId21"/>
    <p:sldId id="298" r:id="rId22"/>
    <p:sldId id="299" r:id="rId23"/>
    <p:sldId id="300" r:id="rId24"/>
    <p:sldId id="301" r:id="rId25"/>
    <p:sldId id="323" r:id="rId26"/>
    <p:sldId id="337" r:id="rId27"/>
    <p:sldId id="302" r:id="rId28"/>
    <p:sldId id="316" r:id="rId29"/>
    <p:sldId id="303" r:id="rId30"/>
    <p:sldId id="307" r:id="rId31"/>
    <p:sldId id="317" r:id="rId32"/>
    <p:sldId id="318" r:id="rId33"/>
    <p:sldId id="308" r:id="rId34"/>
    <p:sldId id="331" r:id="rId35"/>
    <p:sldId id="330" r:id="rId36"/>
    <p:sldId id="322" r:id="rId37"/>
    <p:sldId id="328" r:id="rId38"/>
    <p:sldId id="329" r:id="rId39"/>
    <p:sldId id="309" r:id="rId40"/>
    <p:sldId id="332" r:id="rId41"/>
    <p:sldId id="321" r:id="rId42"/>
    <p:sldId id="311" r:id="rId43"/>
    <p:sldId id="312" r:id="rId44"/>
    <p:sldId id="313" r:id="rId45"/>
    <p:sldId id="314" r:id="rId46"/>
  </p:sldIdLst>
  <p:sldSz cx="9144000" cy="6858000" type="screen4x3"/>
  <p:notesSz cx="6881813" cy="9296400"/>
  <p:custDataLst>
    <p:tags r:id="rId49"/>
  </p:custDataLst>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Joerger" initials="NJ" lastIdx="1" clrIdx="0">
    <p:extLst>
      <p:ext uri="{19B8F6BF-5375-455C-9EA6-DF929625EA0E}">
        <p15:presenceInfo xmlns:p15="http://schemas.microsoft.com/office/powerpoint/2012/main" userId="S-1-5-21-630784825-2052068857-313073093-16261" providerId="AD"/>
      </p:ext>
    </p:extLst>
  </p:cmAuthor>
  <p:cmAuthor id="2" name="Gerberding, Angela" initials="GA" lastIdx="1" clrIdx="1">
    <p:extLst>
      <p:ext uri="{19B8F6BF-5375-455C-9EA6-DF929625EA0E}">
        <p15:presenceInfo xmlns:p15="http://schemas.microsoft.com/office/powerpoint/2012/main" userId="S::Angela.Gerberding@Illinois.gov::b42a9e27-e03b-4388-a6a0-10bbaf5f33c3" providerId="AD"/>
      </p:ext>
    </p:extLst>
  </p:cmAuthor>
  <p:cmAuthor id="3" name="Nelson, Lavon" initials="NL" lastIdx="1" clrIdx="2">
    <p:extLst>
      <p:ext uri="{19B8F6BF-5375-455C-9EA6-DF929625EA0E}">
        <p15:presenceInfo xmlns:p15="http://schemas.microsoft.com/office/powerpoint/2012/main" userId="S::Lavon.Nelson@Illinois.gov::e6bb43d3-29ef-4c59-ba91-3c72d278f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6D20"/>
    <a:srgbClr val="0065A0"/>
    <a:srgbClr val="C9001F"/>
    <a:srgbClr val="FF8F07"/>
    <a:srgbClr val="A21212"/>
    <a:srgbClr val="FF9F11"/>
    <a:srgbClr val="660066"/>
    <a:srgbClr val="320032"/>
    <a:srgbClr val="1B311F"/>
    <a:srgbClr val="2E0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F13B30-EB5E-4B7A-8BB7-77D49D422CAA}" v="5" dt="2023-09-14T15:49:35.6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commentAuthors" Target="commentAuthors.xml"/><Relationship Id="rId55"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denhamer, Alex N." userId="a5638761-f1c9-482a-91db-9fb8567cfd16" providerId="ADAL" clId="{62F13B30-EB5E-4B7A-8BB7-77D49D422CAA}"/>
    <pc:docChg chg="undo custSel modSld">
      <pc:chgData name="Weidenhamer, Alex N." userId="a5638761-f1c9-482a-91db-9fb8567cfd16" providerId="ADAL" clId="{62F13B30-EB5E-4B7A-8BB7-77D49D422CAA}" dt="2023-09-15T18:32:18.485" v="512" actId="255"/>
      <pc:docMkLst>
        <pc:docMk/>
      </pc:docMkLst>
      <pc:sldChg chg="addSp delSp modSp mod">
        <pc:chgData name="Weidenhamer, Alex N." userId="a5638761-f1c9-482a-91db-9fb8567cfd16" providerId="ADAL" clId="{62F13B30-EB5E-4B7A-8BB7-77D49D422CAA}" dt="2023-09-07T19:45:58.967" v="7" actId="14100"/>
        <pc:sldMkLst>
          <pc:docMk/>
          <pc:sldMk cId="381716557" sldId="302"/>
        </pc:sldMkLst>
        <pc:spChg chg="add del mod">
          <ac:chgData name="Weidenhamer, Alex N." userId="a5638761-f1c9-482a-91db-9fb8567cfd16" providerId="ADAL" clId="{62F13B30-EB5E-4B7A-8BB7-77D49D422CAA}" dt="2023-09-07T19:44:45.784" v="1"/>
          <ac:spMkLst>
            <pc:docMk/>
            <pc:sldMk cId="381716557" sldId="302"/>
            <ac:spMk id="3" creationId="{AE2A568B-2EAC-15A6-C6D4-45AD72F55F8A}"/>
          </ac:spMkLst>
        </pc:spChg>
        <pc:picChg chg="del">
          <ac:chgData name="Weidenhamer, Alex N." userId="a5638761-f1c9-482a-91db-9fb8567cfd16" providerId="ADAL" clId="{62F13B30-EB5E-4B7A-8BB7-77D49D422CAA}" dt="2023-09-07T19:44:18.091" v="0" actId="478"/>
          <ac:picMkLst>
            <pc:docMk/>
            <pc:sldMk cId="381716557" sldId="302"/>
            <ac:picMk id="5" creationId="{DFF622EC-429C-03AB-F870-7470B87F81E2}"/>
          </ac:picMkLst>
        </pc:picChg>
        <pc:picChg chg="add mod">
          <ac:chgData name="Weidenhamer, Alex N." userId="a5638761-f1c9-482a-91db-9fb8567cfd16" providerId="ADAL" clId="{62F13B30-EB5E-4B7A-8BB7-77D49D422CAA}" dt="2023-09-07T19:45:58.967" v="7" actId="14100"/>
          <ac:picMkLst>
            <pc:docMk/>
            <pc:sldMk cId="381716557" sldId="302"/>
            <ac:picMk id="7" creationId="{8486B1C9-0ADA-F646-C50F-B3B7A1C3B121}"/>
          </ac:picMkLst>
        </pc:picChg>
      </pc:sldChg>
      <pc:sldChg chg="modSp mod">
        <pc:chgData name="Weidenhamer, Alex N." userId="a5638761-f1c9-482a-91db-9fb8567cfd16" providerId="ADAL" clId="{62F13B30-EB5E-4B7A-8BB7-77D49D422CAA}" dt="2023-09-07T19:47:11.983" v="20" actId="20577"/>
        <pc:sldMkLst>
          <pc:docMk/>
          <pc:sldMk cId="872298043" sldId="307"/>
        </pc:sldMkLst>
        <pc:spChg chg="mod">
          <ac:chgData name="Weidenhamer, Alex N." userId="a5638761-f1c9-482a-91db-9fb8567cfd16" providerId="ADAL" clId="{62F13B30-EB5E-4B7A-8BB7-77D49D422CAA}" dt="2023-09-07T19:47:11.983" v="20" actId="20577"/>
          <ac:spMkLst>
            <pc:docMk/>
            <pc:sldMk cId="872298043" sldId="307"/>
            <ac:spMk id="3" creationId="{00000000-0000-0000-0000-000000000000}"/>
          </ac:spMkLst>
        </pc:spChg>
      </pc:sldChg>
      <pc:sldChg chg="modSp mod">
        <pc:chgData name="Weidenhamer, Alex N." userId="a5638761-f1c9-482a-91db-9fb8567cfd16" providerId="ADAL" clId="{62F13B30-EB5E-4B7A-8BB7-77D49D422CAA}" dt="2023-09-07T19:48:02.521" v="84" actId="20577"/>
        <pc:sldMkLst>
          <pc:docMk/>
          <pc:sldMk cId="1776525653" sldId="308"/>
        </pc:sldMkLst>
        <pc:spChg chg="mod">
          <ac:chgData name="Weidenhamer, Alex N." userId="a5638761-f1c9-482a-91db-9fb8567cfd16" providerId="ADAL" clId="{62F13B30-EB5E-4B7A-8BB7-77D49D422CAA}" dt="2023-09-07T19:48:02.521" v="84" actId="20577"/>
          <ac:spMkLst>
            <pc:docMk/>
            <pc:sldMk cId="1776525653" sldId="308"/>
            <ac:spMk id="3" creationId="{00000000-0000-0000-0000-000000000000}"/>
          </ac:spMkLst>
        </pc:spChg>
      </pc:sldChg>
      <pc:sldChg chg="modSp mod">
        <pc:chgData name="Weidenhamer, Alex N." userId="a5638761-f1c9-482a-91db-9fb8567cfd16" providerId="ADAL" clId="{62F13B30-EB5E-4B7A-8BB7-77D49D422CAA}" dt="2023-09-14T15:49:49.167" v="374" actId="20577"/>
        <pc:sldMkLst>
          <pc:docMk/>
          <pc:sldMk cId="1595910951" sldId="309"/>
        </pc:sldMkLst>
        <pc:spChg chg="mod">
          <ac:chgData name="Weidenhamer, Alex N." userId="a5638761-f1c9-482a-91db-9fb8567cfd16" providerId="ADAL" clId="{62F13B30-EB5E-4B7A-8BB7-77D49D422CAA}" dt="2023-09-14T15:49:49.167" v="374" actId="20577"/>
          <ac:spMkLst>
            <pc:docMk/>
            <pc:sldMk cId="1595910951" sldId="309"/>
            <ac:spMk id="3" creationId="{00000000-0000-0000-0000-000000000000}"/>
          </ac:spMkLst>
        </pc:spChg>
      </pc:sldChg>
      <pc:sldChg chg="modSp mod">
        <pc:chgData name="Weidenhamer, Alex N." userId="a5638761-f1c9-482a-91db-9fb8567cfd16" providerId="ADAL" clId="{62F13B30-EB5E-4B7A-8BB7-77D49D422CAA}" dt="2023-09-07T19:57:31.842" v="339" actId="20577"/>
        <pc:sldMkLst>
          <pc:docMk/>
          <pc:sldMk cId="1410424856" sldId="312"/>
        </pc:sldMkLst>
        <pc:spChg chg="mod">
          <ac:chgData name="Weidenhamer, Alex N." userId="a5638761-f1c9-482a-91db-9fb8567cfd16" providerId="ADAL" clId="{62F13B30-EB5E-4B7A-8BB7-77D49D422CAA}" dt="2023-09-07T19:57:31.842" v="339" actId="20577"/>
          <ac:spMkLst>
            <pc:docMk/>
            <pc:sldMk cId="1410424856" sldId="312"/>
            <ac:spMk id="3" creationId="{00000000-0000-0000-0000-000000000000}"/>
          </ac:spMkLst>
        </pc:spChg>
      </pc:sldChg>
      <pc:sldChg chg="modSp mod">
        <pc:chgData name="Weidenhamer, Alex N." userId="a5638761-f1c9-482a-91db-9fb8567cfd16" providerId="ADAL" clId="{62F13B30-EB5E-4B7A-8BB7-77D49D422CAA}" dt="2023-09-14T15:50:46.837" v="396" actId="20577"/>
        <pc:sldMkLst>
          <pc:docMk/>
          <pc:sldMk cId="3089026404" sldId="313"/>
        </pc:sldMkLst>
        <pc:spChg chg="mod">
          <ac:chgData name="Weidenhamer, Alex N." userId="a5638761-f1c9-482a-91db-9fb8567cfd16" providerId="ADAL" clId="{62F13B30-EB5E-4B7A-8BB7-77D49D422CAA}" dt="2023-09-14T15:50:46.837" v="396" actId="20577"/>
          <ac:spMkLst>
            <pc:docMk/>
            <pc:sldMk cId="3089026404" sldId="313"/>
            <ac:spMk id="3" creationId="{00000000-0000-0000-0000-000000000000}"/>
          </ac:spMkLst>
        </pc:spChg>
      </pc:sldChg>
      <pc:sldChg chg="modSp mod">
        <pc:chgData name="Weidenhamer, Alex N." userId="a5638761-f1c9-482a-91db-9fb8567cfd16" providerId="ADAL" clId="{62F13B30-EB5E-4B7A-8BB7-77D49D422CAA}" dt="2023-09-15T18:32:18.485" v="512" actId="255"/>
        <pc:sldMkLst>
          <pc:docMk/>
          <pc:sldMk cId="2792371474" sldId="317"/>
        </pc:sldMkLst>
        <pc:spChg chg="mod">
          <ac:chgData name="Weidenhamer, Alex N." userId="a5638761-f1c9-482a-91db-9fb8567cfd16" providerId="ADAL" clId="{62F13B30-EB5E-4B7A-8BB7-77D49D422CAA}" dt="2023-09-15T18:32:18.485" v="512" actId="255"/>
          <ac:spMkLst>
            <pc:docMk/>
            <pc:sldMk cId="2792371474" sldId="317"/>
            <ac:spMk id="3" creationId="{1CB6BF7B-CE1D-475B-A21C-DFA11BE0286F}"/>
          </ac:spMkLst>
        </pc:spChg>
      </pc:sldChg>
      <pc:sldChg chg="modSp mod">
        <pc:chgData name="Weidenhamer, Alex N." userId="a5638761-f1c9-482a-91db-9fb8567cfd16" providerId="ADAL" clId="{62F13B30-EB5E-4B7A-8BB7-77D49D422CAA}" dt="2023-09-15T18:32:08.115" v="511" actId="255"/>
        <pc:sldMkLst>
          <pc:docMk/>
          <pc:sldMk cId="2573109540" sldId="318"/>
        </pc:sldMkLst>
        <pc:spChg chg="mod">
          <ac:chgData name="Weidenhamer, Alex N." userId="a5638761-f1c9-482a-91db-9fb8567cfd16" providerId="ADAL" clId="{62F13B30-EB5E-4B7A-8BB7-77D49D422CAA}" dt="2023-09-15T18:32:08.115" v="511" actId="255"/>
          <ac:spMkLst>
            <pc:docMk/>
            <pc:sldMk cId="2573109540" sldId="318"/>
            <ac:spMk id="3" creationId="{550459BD-7C44-42AE-8DA6-64FD55AF4A71}"/>
          </ac:spMkLst>
        </pc:spChg>
      </pc:sldChg>
      <pc:sldChg chg="modSp mod">
        <pc:chgData name="Weidenhamer, Alex N." userId="a5638761-f1c9-482a-91db-9fb8567cfd16" providerId="ADAL" clId="{62F13B30-EB5E-4B7A-8BB7-77D49D422CAA}" dt="2023-09-15T18:31:21.151" v="508" actId="20577"/>
        <pc:sldMkLst>
          <pc:docMk/>
          <pc:sldMk cId="3791815611" sldId="323"/>
        </pc:sldMkLst>
        <pc:graphicFrameChg chg="modGraphic">
          <ac:chgData name="Weidenhamer, Alex N." userId="a5638761-f1c9-482a-91db-9fb8567cfd16" providerId="ADAL" clId="{62F13B30-EB5E-4B7A-8BB7-77D49D422CAA}" dt="2023-09-15T18:31:21.151" v="508" actId="20577"/>
          <ac:graphicFrameMkLst>
            <pc:docMk/>
            <pc:sldMk cId="3791815611" sldId="323"/>
            <ac:graphicFrameMk id="5" creationId="{2E9944F0-7C33-CD39-D514-26FA313C0BEB}"/>
          </ac:graphicFrameMkLst>
        </pc:graphicFrameChg>
      </pc:sldChg>
      <pc:sldChg chg="addSp delSp modSp mod">
        <pc:chgData name="Weidenhamer, Alex N." userId="a5638761-f1c9-482a-91db-9fb8567cfd16" providerId="ADAL" clId="{62F13B30-EB5E-4B7A-8BB7-77D49D422CAA}" dt="2023-09-07T19:49:42.392" v="129" actId="1076"/>
        <pc:sldMkLst>
          <pc:docMk/>
          <pc:sldMk cId="1111239305" sldId="330"/>
        </pc:sldMkLst>
        <pc:picChg chg="del">
          <ac:chgData name="Weidenhamer, Alex N." userId="a5638761-f1c9-482a-91db-9fb8567cfd16" providerId="ADAL" clId="{62F13B30-EB5E-4B7A-8BB7-77D49D422CAA}" dt="2023-09-07T19:49:02.137" v="127" actId="478"/>
          <ac:picMkLst>
            <pc:docMk/>
            <pc:sldMk cId="1111239305" sldId="330"/>
            <ac:picMk id="2" creationId="{00F865CA-30EF-186C-0058-5DF308453319}"/>
          </ac:picMkLst>
        </pc:picChg>
        <pc:picChg chg="add mod">
          <ac:chgData name="Weidenhamer, Alex N." userId="a5638761-f1c9-482a-91db-9fb8567cfd16" providerId="ADAL" clId="{62F13B30-EB5E-4B7A-8BB7-77D49D422CAA}" dt="2023-09-07T19:49:42.392" v="129" actId="1076"/>
          <ac:picMkLst>
            <pc:docMk/>
            <pc:sldMk cId="1111239305" sldId="330"/>
            <ac:picMk id="5" creationId="{CF39EAFC-C709-308F-F2AD-2489F3D3ABBC}"/>
          </ac:picMkLst>
        </pc:picChg>
      </pc:sldChg>
      <pc:sldChg chg="modSp mod">
        <pc:chgData name="Weidenhamer, Alex N." userId="a5638761-f1c9-482a-91db-9fb8567cfd16" providerId="ADAL" clId="{62F13B30-EB5E-4B7A-8BB7-77D49D422CAA}" dt="2023-09-07T19:48:37.514" v="126" actId="33524"/>
        <pc:sldMkLst>
          <pc:docMk/>
          <pc:sldMk cId="165140349" sldId="331"/>
        </pc:sldMkLst>
        <pc:spChg chg="mod">
          <ac:chgData name="Weidenhamer, Alex N." userId="a5638761-f1c9-482a-91db-9fb8567cfd16" providerId="ADAL" clId="{62F13B30-EB5E-4B7A-8BB7-77D49D422CAA}" dt="2023-09-07T19:48:37.514" v="126" actId="33524"/>
          <ac:spMkLst>
            <pc:docMk/>
            <pc:sldMk cId="165140349" sldId="331"/>
            <ac:spMk id="3" creationId="{00000000-0000-0000-0000-000000000000}"/>
          </ac:spMkLst>
        </pc:spChg>
      </pc:sldChg>
      <pc:sldChg chg="modSp mod">
        <pc:chgData name="Weidenhamer, Alex N." userId="a5638761-f1c9-482a-91db-9fb8567cfd16" providerId="ADAL" clId="{62F13B30-EB5E-4B7A-8BB7-77D49D422CAA}" dt="2023-09-15T18:30:20.217" v="500" actId="20577"/>
        <pc:sldMkLst>
          <pc:docMk/>
          <pc:sldMk cId="4066524901" sldId="333"/>
        </pc:sldMkLst>
        <pc:spChg chg="mod">
          <ac:chgData name="Weidenhamer, Alex N." userId="a5638761-f1c9-482a-91db-9fb8567cfd16" providerId="ADAL" clId="{62F13B30-EB5E-4B7A-8BB7-77D49D422CAA}" dt="2023-09-15T18:30:20.217" v="500" actId="20577"/>
          <ac:spMkLst>
            <pc:docMk/>
            <pc:sldMk cId="4066524901" sldId="333"/>
            <ac:spMk id="2" creationId="{292EFD2D-1891-1771-1D5B-9296619C7B88}"/>
          </ac:spMkLst>
        </pc:spChg>
        <pc:spChg chg="mod">
          <ac:chgData name="Weidenhamer, Alex N." userId="a5638761-f1c9-482a-91db-9fb8567cfd16" providerId="ADAL" clId="{62F13B30-EB5E-4B7A-8BB7-77D49D422CAA}" dt="2023-09-14T18:56:21.328" v="398" actId="20577"/>
          <ac:spMkLst>
            <pc:docMk/>
            <pc:sldMk cId="4066524901" sldId="333"/>
            <ac:spMk id="3" creationId="{5B417091-0352-42C9-FBCB-664EF9382918}"/>
          </ac:spMkLst>
        </pc:spChg>
      </pc:sldChg>
      <pc:sldChg chg="modSp mod">
        <pc:chgData name="Weidenhamer, Alex N." userId="a5638761-f1c9-482a-91db-9fb8567cfd16" providerId="ADAL" clId="{62F13B30-EB5E-4B7A-8BB7-77D49D422CAA}" dt="2023-09-14T19:00:26.221" v="413" actId="20577"/>
        <pc:sldMkLst>
          <pc:docMk/>
          <pc:sldMk cId="3622798256" sldId="334"/>
        </pc:sldMkLst>
        <pc:spChg chg="mod">
          <ac:chgData name="Weidenhamer, Alex N." userId="a5638761-f1c9-482a-91db-9fb8567cfd16" providerId="ADAL" clId="{62F13B30-EB5E-4B7A-8BB7-77D49D422CAA}" dt="2023-09-14T19:00:26.221" v="413" actId="20577"/>
          <ac:spMkLst>
            <pc:docMk/>
            <pc:sldMk cId="3622798256" sldId="334"/>
            <ac:spMk id="3" creationId="{3EDBFDFA-DA22-B420-557A-02229B1B7FEE}"/>
          </ac:spMkLst>
        </pc:spChg>
      </pc:sldChg>
      <pc:sldChg chg="modSp mod">
        <pc:chgData name="Weidenhamer, Alex N." userId="a5638761-f1c9-482a-91db-9fb8567cfd16" providerId="ADAL" clId="{62F13B30-EB5E-4B7A-8BB7-77D49D422CAA}" dt="2023-09-14T19:10:49.148" v="497" actId="113"/>
        <pc:sldMkLst>
          <pc:docMk/>
          <pc:sldMk cId="2999549789" sldId="335"/>
        </pc:sldMkLst>
        <pc:spChg chg="mod">
          <ac:chgData name="Weidenhamer, Alex N." userId="a5638761-f1c9-482a-91db-9fb8567cfd16" providerId="ADAL" clId="{62F13B30-EB5E-4B7A-8BB7-77D49D422CAA}" dt="2023-09-14T19:10:49.148" v="497" actId="113"/>
          <ac:spMkLst>
            <pc:docMk/>
            <pc:sldMk cId="2999549789" sldId="335"/>
            <ac:spMk id="3" creationId="{BD21D547-A185-4E23-DCA3-9D240C29270A}"/>
          </ac:spMkLst>
        </pc:spChg>
      </pc:sldChg>
      <pc:sldChg chg="modSp mod">
        <pc:chgData name="Weidenhamer, Alex N." userId="a5638761-f1c9-482a-91db-9fb8567cfd16" providerId="ADAL" clId="{62F13B30-EB5E-4B7A-8BB7-77D49D422CAA}" dt="2023-09-14T15:47:27.030" v="360" actId="20577"/>
        <pc:sldMkLst>
          <pc:docMk/>
          <pc:sldMk cId="3413669960" sldId="337"/>
        </pc:sldMkLst>
        <pc:spChg chg="mod">
          <ac:chgData name="Weidenhamer, Alex N." userId="a5638761-f1c9-482a-91db-9fb8567cfd16" providerId="ADAL" clId="{62F13B30-EB5E-4B7A-8BB7-77D49D422CAA}" dt="2023-09-14T15:47:27.030" v="360" actId="20577"/>
          <ac:spMkLst>
            <pc:docMk/>
            <pc:sldMk cId="3413669960" sldId="337"/>
            <ac:spMk id="3" creationId="{89BA5E90-8DBE-0741-C8FC-4F099C3BBD5E}"/>
          </ac:spMkLst>
        </pc:spChg>
      </pc:sldChg>
    </pc:docChg>
  </pc:docChgLst>
  <pc:docChgLst>
    <pc:chgData name="Nelson, Lavon" userId="S::lavon.nelson@illinois.gov::e6bb43d3-29ef-4c59-ba91-3c72d278f5cb" providerId="AD" clId="Web-{A4B639DB-323F-47AB-88F1-41764E4455BB}"/>
    <pc:docChg chg="modSld sldOrd">
      <pc:chgData name="Nelson, Lavon" userId="S::lavon.nelson@illinois.gov::e6bb43d3-29ef-4c59-ba91-3c72d278f5cb" providerId="AD" clId="Web-{A4B639DB-323F-47AB-88F1-41764E4455BB}" dt="2023-09-13T20:00:48.323" v="229" actId="20577"/>
      <pc:docMkLst>
        <pc:docMk/>
      </pc:docMkLst>
      <pc:sldChg chg="ord">
        <pc:chgData name="Nelson, Lavon" userId="S::lavon.nelson@illinois.gov::e6bb43d3-29ef-4c59-ba91-3c72d278f5cb" providerId="AD" clId="Web-{A4B639DB-323F-47AB-88F1-41764E4455BB}" dt="2023-09-13T19:45:17.210" v="46"/>
        <pc:sldMkLst>
          <pc:docMk/>
          <pc:sldMk cId="3098093966" sldId="297"/>
        </pc:sldMkLst>
      </pc:sldChg>
      <pc:sldChg chg="modSp">
        <pc:chgData name="Nelson, Lavon" userId="S::lavon.nelson@illinois.gov::e6bb43d3-29ef-4c59-ba91-3c72d278f5cb" providerId="AD" clId="Web-{A4B639DB-323F-47AB-88F1-41764E4455BB}" dt="2023-09-13T19:54:43.107" v="217" actId="20577"/>
        <pc:sldMkLst>
          <pc:docMk/>
          <pc:sldMk cId="381716557" sldId="302"/>
        </pc:sldMkLst>
        <pc:spChg chg="mod">
          <ac:chgData name="Nelson, Lavon" userId="S::lavon.nelson@illinois.gov::e6bb43d3-29ef-4c59-ba91-3c72d278f5cb" providerId="AD" clId="Web-{A4B639DB-323F-47AB-88F1-41764E4455BB}" dt="2023-09-13T19:54:43.107" v="217" actId="20577"/>
          <ac:spMkLst>
            <pc:docMk/>
            <pc:sldMk cId="381716557" sldId="302"/>
            <ac:spMk id="4" creationId="{00000000-0000-0000-0000-000000000000}"/>
          </ac:spMkLst>
        </pc:spChg>
      </pc:sldChg>
      <pc:sldChg chg="modSp">
        <pc:chgData name="Nelson, Lavon" userId="S::lavon.nelson@illinois.gov::e6bb43d3-29ef-4c59-ba91-3c72d278f5cb" providerId="AD" clId="Web-{A4B639DB-323F-47AB-88F1-41764E4455BB}" dt="2023-09-13T20:00:25.354" v="228" actId="20577"/>
        <pc:sldMkLst>
          <pc:docMk/>
          <pc:sldMk cId="1410424856" sldId="312"/>
        </pc:sldMkLst>
        <pc:spChg chg="mod">
          <ac:chgData name="Nelson, Lavon" userId="S::lavon.nelson@illinois.gov::e6bb43d3-29ef-4c59-ba91-3c72d278f5cb" providerId="AD" clId="Web-{A4B639DB-323F-47AB-88F1-41764E4455BB}" dt="2023-09-13T20:00:25.354" v="228" actId="20577"/>
          <ac:spMkLst>
            <pc:docMk/>
            <pc:sldMk cId="1410424856" sldId="312"/>
            <ac:spMk id="3" creationId="{00000000-0000-0000-0000-000000000000}"/>
          </ac:spMkLst>
        </pc:spChg>
        <pc:spChg chg="mod">
          <ac:chgData name="Nelson, Lavon" userId="S::lavon.nelson@illinois.gov::e6bb43d3-29ef-4c59-ba91-3c72d278f5cb" providerId="AD" clId="Web-{A4B639DB-323F-47AB-88F1-41764E4455BB}" dt="2023-09-13T19:58:13.021" v="225" actId="14100"/>
          <ac:spMkLst>
            <pc:docMk/>
            <pc:sldMk cId="1410424856" sldId="312"/>
            <ac:spMk id="4" creationId="{00000000-0000-0000-0000-000000000000}"/>
          </ac:spMkLst>
        </pc:spChg>
      </pc:sldChg>
      <pc:sldChg chg="modSp">
        <pc:chgData name="Nelson, Lavon" userId="S::lavon.nelson@illinois.gov::e6bb43d3-29ef-4c59-ba91-3c72d278f5cb" providerId="AD" clId="Web-{A4B639DB-323F-47AB-88F1-41764E4455BB}" dt="2023-09-13T20:00:48.323" v="229" actId="20577"/>
        <pc:sldMkLst>
          <pc:docMk/>
          <pc:sldMk cId="3089026404" sldId="313"/>
        </pc:sldMkLst>
        <pc:spChg chg="mod">
          <ac:chgData name="Nelson, Lavon" userId="S::lavon.nelson@illinois.gov::e6bb43d3-29ef-4c59-ba91-3c72d278f5cb" providerId="AD" clId="Web-{A4B639DB-323F-47AB-88F1-41764E4455BB}" dt="2023-09-13T20:00:48.323" v="229" actId="20577"/>
          <ac:spMkLst>
            <pc:docMk/>
            <pc:sldMk cId="3089026404" sldId="313"/>
            <ac:spMk id="3" creationId="{00000000-0000-0000-0000-000000000000}"/>
          </ac:spMkLst>
        </pc:spChg>
      </pc:sldChg>
      <pc:sldChg chg="modSp">
        <pc:chgData name="Nelson, Lavon" userId="S::lavon.nelson@illinois.gov::e6bb43d3-29ef-4c59-ba91-3c72d278f5cb" providerId="AD" clId="Web-{A4B639DB-323F-47AB-88F1-41764E4455BB}" dt="2023-09-13T19:56:02.703" v="219" actId="20577"/>
        <pc:sldMkLst>
          <pc:docMk/>
          <pc:sldMk cId="2573109540" sldId="318"/>
        </pc:sldMkLst>
        <pc:spChg chg="mod">
          <ac:chgData name="Nelson, Lavon" userId="S::lavon.nelson@illinois.gov::e6bb43d3-29ef-4c59-ba91-3c72d278f5cb" providerId="AD" clId="Web-{A4B639DB-323F-47AB-88F1-41764E4455BB}" dt="2023-09-13T19:56:02.703" v="219" actId="20577"/>
          <ac:spMkLst>
            <pc:docMk/>
            <pc:sldMk cId="2573109540" sldId="318"/>
            <ac:spMk id="3" creationId="{550459BD-7C44-42AE-8DA6-64FD55AF4A71}"/>
          </ac:spMkLst>
        </pc:spChg>
      </pc:sldChg>
      <pc:sldChg chg="modSp">
        <pc:chgData name="Nelson, Lavon" userId="S::lavon.nelson@illinois.gov::e6bb43d3-29ef-4c59-ba91-3c72d278f5cb" providerId="AD" clId="Web-{A4B639DB-323F-47AB-88F1-41764E4455BB}" dt="2023-09-13T19:57:05.268" v="221" actId="20577"/>
        <pc:sldMkLst>
          <pc:docMk/>
          <pc:sldMk cId="1111239305" sldId="330"/>
        </pc:sldMkLst>
        <pc:spChg chg="mod">
          <ac:chgData name="Nelson, Lavon" userId="S::lavon.nelson@illinois.gov::e6bb43d3-29ef-4c59-ba91-3c72d278f5cb" providerId="AD" clId="Web-{A4B639DB-323F-47AB-88F1-41764E4455BB}" dt="2023-09-13T19:57:05.268" v="221" actId="20577"/>
          <ac:spMkLst>
            <pc:docMk/>
            <pc:sldMk cId="1111239305" sldId="330"/>
            <ac:spMk id="3" creationId="{00000000-0000-0000-0000-000000000000}"/>
          </ac:spMkLst>
        </pc:spChg>
      </pc:sldChg>
      <pc:sldChg chg="modSp">
        <pc:chgData name="Nelson, Lavon" userId="S::lavon.nelson@illinois.gov::e6bb43d3-29ef-4c59-ba91-3c72d278f5cb" providerId="AD" clId="Web-{A4B639DB-323F-47AB-88F1-41764E4455BB}" dt="2023-09-13T19:41:06.326" v="3" actId="20577"/>
        <pc:sldMkLst>
          <pc:docMk/>
          <pc:sldMk cId="4066524901" sldId="333"/>
        </pc:sldMkLst>
        <pc:spChg chg="mod">
          <ac:chgData name="Nelson, Lavon" userId="S::lavon.nelson@illinois.gov::e6bb43d3-29ef-4c59-ba91-3c72d278f5cb" providerId="AD" clId="Web-{A4B639DB-323F-47AB-88F1-41764E4455BB}" dt="2023-09-13T19:41:06.326" v="3" actId="20577"/>
          <ac:spMkLst>
            <pc:docMk/>
            <pc:sldMk cId="4066524901" sldId="333"/>
            <ac:spMk id="3" creationId="{5B417091-0352-42C9-FBCB-664EF9382918}"/>
          </ac:spMkLst>
        </pc:spChg>
      </pc:sldChg>
      <pc:sldChg chg="modSp">
        <pc:chgData name="Nelson, Lavon" userId="S::lavon.nelson@illinois.gov::e6bb43d3-29ef-4c59-ba91-3c72d278f5cb" providerId="AD" clId="Web-{A4B639DB-323F-47AB-88F1-41764E4455BB}" dt="2023-09-13T19:52:25.742" v="198" actId="20577"/>
        <pc:sldMkLst>
          <pc:docMk/>
          <pc:sldMk cId="2999549789" sldId="335"/>
        </pc:sldMkLst>
        <pc:spChg chg="mod">
          <ac:chgData name="Nelson, Lavon" userId="S::lavon.nelson@illinois.gov::e6bb43d3-29ef-4c59-ba91-3c72d278f5cb" providerId="AD" clId="Web-{A4B639DB-323F-47AB-88F1-41764E4455BB}" dt="2023-09-13T19:52:25.742" v="198" actId="20577"/>
          <ac:spMkLst>
            <pc:docMk/>
            <pc:sldMk cId="2999549789" sldId="335"/>
            <ac:spMk id="3" creationId="{BD21D547-A185-4E23-DCA3-9D240C29270A}"/>
          </ac:spMkLst>
        </pc:spChg>
      </pc:sldChg>
      <pc:sldChg chg="modSp">
        <pc:chgData name="Nelson, Lavon" userId="S::lavon.nelson@illinois.gov::e6bb43d3-29ef-4c59-ba91-3c72d278f5cb" providerId="AD" clId="Web-{A4B639DB-323F-47AB-88F1-41764E4455BB}" dt="2023-09-13T19:54:24.981" v="216" actId="20577"/>
        <pc:sldMkLst>
          <pc:docMk/>
          <pc:sldMk cId="3413669960" sldId="337"/>
        </pc:sldMkLst>
        <pc:spChg chg="mod">
          <ac:chgData name="Nelson, Lavon" userId="S::lavon.nelson@illinois.gov::e6bb43d3-29ef-4c59-ba91-3c72d278f5cb" providerId="AD" clId="Web-{A4B639DB-323F-47AB-88F1-41764E4455BB}" dt="2023-09-13T19:54:24.981" v="216" actId="20577"/>
          <ac:spMkLst>
            <pc:docMk/>
            <pc:sldMk cId="3413669960" sldId="337"/>
            <ac:spMk id="3" creationId="{89BA5E90-8DBE-0741-C8FC-4F099C3BBD5E}"/>
          </ac:spMkLst>
        </pc:spChg>
      </pc:sldChg>
      <pc:sldChg chg="modSp ord">
        <pc:chgData name="Nelson, Lavon" userId="S::lavon.nelson@illinois.gov::e6bb43d3-29ef-4c59-ba91-3c72d278f5cb" providerId="AD" clId="Web-{A4B639DB-323F-47AB-88F1-41764E4455BB}" dt="2023-09-13T19:45:17.038" v="45" actId="20577"/>
        <pc:sldMkLst>
          <pc:docMk/>
          <pc:sldMk cId="1265354616" sldId="338"/>
        </pc:sldMkLst>
        <pc:spChg chg="mod">
          <ac:chgData name="Nelson, Lavon" userId="S::lavon.nelson@illinois.gov::e6bb43d3-29ef-4c59-ba91-3c72d278f5cb" providerId="AD" clId="Web-{A4B639DB-323F-47AB-88F1-41764E4455BB}" dt="2023-09-13T19:45:17.038" v="45" actId="20577"/>
          <ac:spMkLst>
            <pc:docMk/>
            <pc:sldMk cId="1265354616" sldId="338"/>
            <ac:spMk id="3" creationId="{54E10085-DB9B-90DD-9292-095CA6E75ADC}"/>
          </ac:spMkLst>
        </pc:spChg>
      </pc:sldChg>
    </pc:docChg>
  </pc:docChgLst>
  <pc:docChgLst>
    <pc:chgData name="Gerberding, Angela" userId="S::angela.gerberding@illinois.gov::b42a9e27-e03b-4388-a6a0-10bbaf5f33c3" providerId="AD" clId="Web-{48C57BDE-39DA-457D-88AE-1326996CD71C}"/>
    <pc:docChg chg="modSld">
      <pc:chgData name="Gerberding, Angela" userId="S::angela.gerberding@illinois.gov::b42a9e27-e03b-4388-a6a0-10bbaf5f33c3" providerId="AD" clId="Web-{48C57BDE-39DA-457D-88AE-1326996CD71C}" dt="2023-09-11T16:24:28.928" v="95" actId="20577"/>
      <pc:docMkLst>
        <pc:docMk/>
      </pc:docMkLst>
      <pc:sldChg chg="modSp">
        <pc:chgData name="Gerberding, Angela" userId="S::angela.gerberding@illinois.gov::b42a9e27-e03b-4388-a6a0-10bbaf5f33c3" providerId="AD" clId="Web-{48C57BDE-39DA-457D-88AE-1326996CD71C}" dt="2023-09-11T16:24:28.928" v="95" actId="20577"/>
        <pc:sldMkLst>
          <pc:docMk/>
          <pc:sldMk cId="1265354616" sldId="338"/>
        </pc:sldMkLst>
        <pc:spChg chg="mod">
          <ac:chgData name="Gerberding, Angela" userId="S::angela.gerberding@illinois.gov::b42a9e27-e03b-4388-a6a0-10bbaf5f33c3" providerId="AD" clId="Web-{48C57BDE-39DA-457D-88AE-1326996CD71C}" dt="2023-09-11T16:24:28.928" v="95" actId="20577"/>
          <ac:spMkLst>
            <pc:docMk/>
            <pc:sldMk cId="1265354616" sldId="338"/>
            <ac:spMk id="3" creationId="{54E10085-DB9B-90DD-9292-095CA6E75ADC}"/>
          </ac:spMkLst>
        </pc:spChg>
      </pc:sldChg>
    </pc:docChg>
  </pc:docChgLst>
  <pc:docChgLst>
    <pc:chgData name="Gerberding, Angela" userId="S::angela.gerberding@illinois.gov::b42a9e27-e03b-4388-a6a0-10bbaf5f33c3" providerId="AD" clId="Web-{960005EF-36C4-4D67-9DEC-E4BF87112489}"/>
    <pc:docChg chg="modSld">
      <pc:chgData name="Gerberding, Angela" userId="S::angela.gerberding@illinois.gov::b42a9e27-e03b-4388-a6a0-10bbaf5f33c3" providerId="AD" clId="Web-{960005EF-36C4-4D67-9DEC-E4BF87112489}" dt="2023-09-11T16:19:15.061" v="344" actId="20577"/>
      <pc:docMkLst>
        <pc:docMk/>
      </pc:docMkLst>
      <pc:sldChg chg="modSp">
        <pc:chgData name="Gerberding, Angela" userId="S::angela.gerberding@illinois.gov::b42a9e27-e03b-4388-a6a0-10bbaf5f33c3" providerId="AD" clId="Web-{960005EF-36C4-4D67-9DEC-E4BF87112489}" dt="2023-09-11T16:19:15.061" v="344" actId="20577"/>
        <pc:sldMkLst>
          <pc:docMk/>
          <pc:sldMk cId="1265354616" sldId="338"/>
        </pc:sldMkLst>
        <pc:spChg chg="mod">
          <ac:chgData name="Gerberding, Angela" userId="S::angela.gerberding@illinois.gov::b42a9e27-e03b-4388-a6a0-10bbaf5f33c3" providerId="AD" clId="Web-{960005EF-36C4-4D67-9DEC-E4BF87112489}" dt="2023-09-11T16:19:15.061" v="344" actId="20577"/>
          <ac:spMkLst>
            <pc:docMk/>
            <pc:sldMk cId="1265354616" sldId="338"/>
            <ac:spMk id="3" creationId="{54E10085-DB9B-90DD-9292-095CA6E75ADC}"/>
          </ac:spMkLst>
        </pc:spChg>
      </pc:sldChg>
    </pc:docChg>
  </pc:docChgLst>
  <pc:docChgLst>
    <pc:chgData name="Gerberding, Angela" userId="b42a9e27-e03b-4388-a6a0-10bbaf5f33c3" providerId="ADAL" clId="{39E007AE-B4B1-4501-9AAB-FC5A48D1707F}"/>
    <pc:docChg chg="modSld">
      <pc:chgData name="Gerberding, Angela" userId="b42a9e27-e03b-4388-a6a0-10bbaf5f33c3" providerId="ADAL" clId="{39E007AE-B4B1-4501-9AAB-FC5A48D1707F}" dt="2023-09-11T16:27:12.774" v="15" actId="20577"/>
      <pc:docMkLst>
        <pc:docMk/>
      </pc:docMkLst>
      <pc:sldChg chg="modSp mod">
        <pc:chgData name="Gerberding, Angela" userId="b42a9e27-e03b-4388-a6a0-10bbaf5f33c3" providerId="ADAL" clId="{39E007AE-B4B1-4501-9AAB-FC5A48D1707F}" dt="2023-09-11T16:26:49.716" v="4" actId="1076"/>
        <pc:sldMkLst>
          <pc:docMk/>
          <pc:sldMk cId="2586880892" sldId="314"/>
        </pc:sldMkLst>
        <pc:spChg chg="mod">
          <ac:chgData name="Gerberding, Angela" userId="b42a9e27-e03b-4388-a6a0-10bbaf5f33c3" providerId="ADAL" clId="{39E007AE-B4B1-4501-9AAB-FC5A48D1707F}" dt="2023-09-11T16:26:44.658" v="3" actId="1076"/>
          <ac:spMkLst>
            <pc:docMk/>
            <pc:sldMk cId="2586880892" sldId="314"/>
            <ac:spMk id="3" creationId="{00000000-0000-0000-0000-000000000000}"/>
          </ac:spMkLst>
        </pc:spChg>
        <pc:spChg chg="mod">
          <ac:chgData name="Gerberding, Angela" userId="b42a9e27-e03b-4388-a6a0-10bbaf5f33c3" providerId="ADAL" clId="{39E007AE-B4B1-4501-9AAB-FC5A48D1707F}" dt="2023-09-11T16:26:49.716" v="4" actId="1076"/>
          <ac:spMkLst>
            <pc:docMk/>
            <pc:sldMk cId="2586880892" sldId="314"/>
            <ac:spMk id="4" creationId="{6BE2FAD3-26F6-FC50-EB57-7CC8568B9B54}"/>
          </ac:spMkLst>
        </pc:spChg>
      </pc:sldChg>
      <pc:sldChg chg="modSp mod">
        <pc:chgData name="Gerberding, Angela" userId="b42a9e27-e03b-4388-a6a0-10bbaf5f33c3" providerId="ADAL" clId="{39E007AE-B4B1-4501-9AAB-FC5A48D1707F}" dt="2023-09-11T16:27:12.774" v="15" actId="20577"/>
        <pc:sldMkLst>
          <pc:docMk/>
          <pc:sldMk cId="1265354616" sldId="338"/>
        </pc:sldMkLst>
        <pc:spChg chg="mod">
          <ac:chgData name="Gerberding, Angela" userId="b42a9e27-e03b-4388-a6a0-10bbaf5f33c3" providerId="ADAL" clId="{39E007AE-B4B1-4501-9AAB-FC5A48D1707F}" dt="2023-09-11T16:27:12.774" v="15" actId="20577"/>
          <ac:spMkLst>
            <pc:docMk/>
            <pc:sldMk cId="1265354616" sldId="338"/>
            <ac:spMk id="3" creationId="{54E10085-DB9B-90DD-9292-095CA6E75ADC}"/>
          </ac:spMkLst>
        </pc:spChg>
      </pc:sldChg>
    </pc:docChg>
  </pc:docChgLst>
  <pc:docChgLst>
    <pc:chgData name="Gerberding, Angela" userId="S::angela.gerberding@illinois.gov::b42a9e27-e03b-4388-a6a0-10bbaf5f33c3" providerId="AD" clId="Web-{88802CDF-B393-44E9-A46B-E66779B7C21C}"/>
    <pc:docChg chg="modSld">
      <pc:chgData name="Gerberding, Angela" userId="S::angela.gerberding@illinois.gov::b42a9e27-e03b-4388-a6a0-10bbaf5f33c3" providerId="AD" clId="Web-{88802CDF-B393-44E9-A46B-E66779B7C21C}" dt="2023-09-11T16:20:30.796" v="7" actId="20577"/>
      <pc:docMkLst>
        <pc:docMk/>
      </pc:docMkLst>
      <pc:sldChg chg="modSp">
        <pc:chgData name="Gerberding, Angela" userId="S::angela.gerberding@illinois.gov::b42a9e27-e03b-4388-a6a0-10bbaf5f33c3" providerId="AD" clId="Web-{88802CDF-B393-44E9-A46B-E66779B7C21C}" dt="2023-09-11T16:20:30.796" v="7" actId="20577"/>
        <pc:sldMkLst>
          <pc:docMk/>
          <pc:sldMk cId="1265354616" sldId="338"/>
        </pc:sldMkLst>
        <pc:spChg chg="mod">
          <ac:chgData name="Gerberding, Angela" userId="S::angela.gerberding@illinois.gov::b42a9e27-e03b-4388-a6a0-10bbaf5f33c3" providerId="AD" clId="Web-{88802CDF-B393-44E9-A46B-E66779B7C21C}" dt="2023-09-11T16:20:30.796" v="7" actId="20577"/>
          <ac:spMkLst>
            <pc:docMk/>
            <pc:sldMk cId="1265354616" sldId="338"/>
            <ac:spMk id="3" creationId="{54E10085-DB9B-90DD-9292-095CA6E75ADC}"/>
          </ac:spMkLst>
        </pc:spChg>
      </pc:sldChg>
    </pc:docChg>
  </pc:docChgLst>
  <pc:docChgLst>
    <pc:chgData name="Nelson, Lavon" userId="S::lavon.nelson@illinois.gov::e6bb43d3-29ef-4c59-ba91-3c72d278f5cb" providerId="AD" clId="Web-{8F7ECEBC-E9AA-42FC-BE94-A03149E26EB5}"/>
    <pc:docChg chg="addSld delSld modSld">
      <pc:chgData name="Nelson, Lavon" userId="S::lavon.nelson@illinois.gov::e6bb43d3-29ef-4c59-ba91-3c72d278f5cb" providerId="AD" clId="Web-{8F7ECEBC-E9AA-42FC-BE94-A03149E26EB5}" dt="2023-09-07T17:42:54.906" v="1159" actId="20577"/>
      <pc:docMkLst>
        <pc:docMk/>
      </pc:docMkLst>
      <pc:sldChg chg="modSp">
        <pc:chgData name="Nelson, Lavon" userId="S::lavon.nelson@illinois.gov::e6bb43d3-29ef-4c59-ba91-3c72d278f5cb" providerId="AD" clId="Web-{8F7ECEBC-E9AA-42FC-BE94-A03149E26EB5}" dt="2023-09-07T17:04:33.839" v="5" actId="20577"/>
        <pc:sldMkLst>
          <pc:docMk/>
          <pc:sldMk cId="1153720089" sldId="256"/>
        </pc:sldMkLst>
        <pc:spChg chg="mod">
          <ac:chgData name="Nelson, Lavon" userId="S::lavon.nelson@illinois.gov::e6bb43d3-29ef-4c59-ba91-3c72d278f5cb" providerId="AD" clId="Web-{8F7ECEBC-E9AA-42FC-BE94-A03149E26EB5}" dt="2023-09-07T17:04:23.714" v="1" actId="20577"/>
          <ac:spMkLst>
            <pc:docMk/>
            <pc:sldMk cId="1153720089" sldId="256"/>
            <ac:spMk id="2" creationId="{00000000-0000-0000-0000-000000000000}"/>
          </ac:spMkLst>
        </pc:spChg>
        <pc:spChg chg="mod">
          <ac:chgData name="Nelson, Lavon" userId="S::lavon.nelson@illinois.gov::e6bb43d3-29ef-4c59-ba91-3c72d278f5cb" providerId="AD" clId="Web-{8F7ECEBC-E9AA-42FC-BE94-A03149E26EB5}" dt="2023-09-07T17:04:33.839" v="5" actId="20577"/>
          <ac:spMkLst>
            <pc:docMk/>
            <pc:sldMk cId="1153720089" sldId="256"/>
            <ac:spMk id="3" creationId="{00000000-0000-0000-0000-000000000000}"/>
          </ac:spMkLst>
        </pc:spChg>
      </pc:sldChg>
      <pc:sldChg chg="modSp">
        <pc:chgData name="Nelson, Lavon" userId="S::lavon.nelson@illinois.gov::e6bb43d3-29ef-4c59-ba91-3c72d278f5cb" providerId="AD" clId="Web-{8F7ECEBC-E9AA-42FC-BE94-A03149E26EB5}" dt="2023-09-07T17:05:44.387" v="13" actId="20577"/>
        <pc:sldMkLst>
          <pc:docMk/>
          <pc:sldMk cId="1768632368" sldId="260"/>
        </pc:sldMkLst>
        <pc:spChg chg="mod">
          <ac:chgData name="Nelson, Lavon" userId="S::lavon.nelson@illinois.gov::e6bb43d3-29ef-4c59-ba91-3c72d278f5cb" providerId="AD" clId="Web-{8F7ECEBC-E9AA-42FC-BE94-A03149E26EB5}" dt="2023-09-07T17:05:44.387" v="13" actId="20577"/>
          <ac:spMkLst>
            <pc:docMk/>
            <pc:sldMk cId="1768632368" sldId="260"/>
            <ac:spMk id="6" creationId="{D62AA4EB-90BD-4E0B-A020-75F292535F94}"/>
          </ac:spMkLst>
        </pc:spChg>
      </pc:sldChg>
      <pc:sldChg chg="modSp">
        <pc:chgData name="Nelson, Lavon" userId="S::lavon.nelson@illinois.gov::e6bb43d3-29ef-4c59-ba91-3c72d278f5cb" providerId="AD" clId="Web-{8F7ECEBC-E9AA-42FC-BE94-A03149E26EB5}" dt="2023-09-07T17:06:49.075" v="32" actId="20577"/>
        <pc:sldMkLst>
          <pc:docMk/>
          <pc:sldMk cId="1502322558" sldId="268"/>
        </pc:sldMkLst>
        <pc:spChg chg="mod">
          <ac:chgData name="Nelson, Lavon" userId="S::lavon.nelson@illinois.gov::e6bb43d3-29ef-4c59-ba91-3c72d278f5cb" providerId="AD" clId="Web-{8F7ECEBC-E9AA-42FC-BE94-A03149E26EB5}" dt="2023-09-07T17:06:49.075" v="32" actId="20577"/>
          <ac:spMkLst>
            <pc:docMk/>
            <pc:sldMk cId="1502322558" sldId="268"/>
            <ac:spMk id="3" creationId="{00000000-0000-0000-0000-000000000000}"/>
          </ac:spMkLst>
        </pc:spChg>
        <pc:spChg chg="mod">
          <ac:chgData name="Nelson, Lavon" userId="S::lavon.nelson@illinois.gov::e6bb43d3-29ef-4c59-ba91-3c72d278f5cb" providerId="AD" clId="Web-{8F7ECEBC-E9AA-42FC-BE94-A03149E26EB5}" dt="2023-09-07T17:06:31.747" v="30" actId="20577"/>
          <ac:spMkLst>
            <pc:docMk/>
            <pc:sldMk cId="1502322558" sldId="268"/>
            <ac:spMk id="5" creationId="{00000000-0000-0000-0000-000000000000}"/>
          </ac:spMkLst>
        </pc:spChg>
      </pc:sldChg>
      <pc:sldChg chg="modSp">
        <pc:chgData name="Nelson, Lavon" userId="S::lavon.nelson@illinois.gov::e6bb43d3-29ef-4c59-ba91-3c72d278f5cb" providerId="AD" clId="Web-{8F7ECEBC-E9AA-42FC-BE94-A03149E26EB5}" dt="2023-09-07T17:13:45.285" v="171" actId="20577"/>
        <pc:sldMkLst>
          <pc:docMk/>
          <pc:sldMk cId="1060349292" sldId="301"/>
        </pc:sldMkLst>
        <pc:spChg chg="mod">
          <ac:chgData name="Nelson, Lavon" userId="S::lavon.nelson@illinois.gov::e6bb43d3-29ef-4c59-ba91-3c72d278f5cb" providerId="AD" clId="Web-{8F7ECEBC-E9AA-42FC-BE94-A03149E26EB5}" dt="2023-09-07T17:13:45.285" v="171" actId="20577"/>
          <ac:spMkLst>
            <pc:docMk/>
            <pc:sldMk cId="1060349292" sldId="301"/>
            <ac:spMk id="5" creationId="{00000000-0000-0000-0000-000000000000}"/>
          </ac:spMkLst>
        </pc:spChg>
      </pc:sldChg>
      <pc:sldChg chg="modSp">
        <pc:chgData name="Nelson, Lavon" userId="S::lavon.nelson@illinois.gov::e6bb43d3-29ef-4c59-ba91-3c72d278f5cb" providerId="AD" clId="Web-{8F7ECEBC-E9AA-42FC-BE94-A03149E26EB5}" dt="2023-09-07T17:35:57.102" v="983" actId="20577"/>
        <pc:sldMkLst>
          <pc:docMk/>
          <pc:sldMk cId="381716557" sldId="302"/>
        </pc:sldMkLst>
        <pc:spChg chg="mod">
          <ac:chgData name="Nelson, Lavon" userId="S::lavon.nelson@illinois.gov::e6bb43d3-29ef-4c59-ba91-3c72d278f5cb" providerId="AD" clId="Web-{8F7ECEBC-E9AA-42FC-BE94-A03149E26EB5}" dt="2023-09-07T17:35:57.102" v="983" actId="20577"/>
          <ac:spMkLst>
            <pc:docMk/>
            <pc:sldMk cId="381716557" sldId="302"/>
            <ac:spMk id="4" creationId="{00000000-0000-0000-0000-000000000000}"/>
          </ac:spMkLst>
        </pc:spChg>
        <pc:picChg chg="mod">
          <ac:chgData name="Nelson, Lavon" userId="S::lavon.nelson@illinois.gov::e6bb43d3-29ef-4c59-ba91-3c72d278f5cb" providerId="AD" clId="Web-{8F7ECEBC-E9AA-42FC-BE94-A03149E26EB5}" dt="2023-09-07T17:35:25.446" v="972" actId="1076"/>
          <ac:picMkLst>
            <pc:docMk/>
            <pc:sldMk cId="381716557" sldId="302"/>
            <ac:picMk id="5" creationId="{DFF622EC-429C-03AB-F870-7470B87F81E2}"/>
          </ac:picMkLst>
        </pc:picChg>
      </pc:sldChg>
      <pc:sldChg chg="modSp">
        <pc:chgData name="Nelson, Lavon" userId="S::lavon.nelson@illinois.gov::e6bb43d3-29ef-4c59-ba91-3c72d278f5cb" providerId="AD" clId="Web-{8F7ECEBC-E9AA-42FC-BE94-A03149E26EB5}" dt="2023-09-07T17:35:20.055" v="970" actId="20577"/>
        <pc:sldMkLst>
          <pc:docMk/>
          <pc:sldMk cId="872298043" sldId="307"/>
        </pc:sldMkLst>
        <pc:spChg chg="mod">
          <ac:chgData name="Nelson, Lavon" userId="S::lavon.nelson@illinois.gov::e6bb43d3-29ef-4c59-ba91-3c72d278f5cb" providerId="AD" clId="Web-{8F7ECEBC-E9AA-42FC-BE94-A03149E26EB5}" dt="2023-09-07T17:35:20.055" v="970" actId="20577"/>
          <ac:spMkLst>
            <pc:docMk/>
            <pc:sldMk cId="872298043" sldId="307"/>
            <ac:spMk id="3" creationId="{00000000-0000-0000-0000-000000000000}"/>
          </ac:spMkLst>
        </pc:spChg>
      </pc:sldChg>
      <pc:sldChg chg="modSp">
        <pc:chgData name="Nelson, Lavon" userId="S::lavon.nelson@illinois.gov::e6bb43d3-29ef-4c59-ba91-3c72d278f5cb" providerId="AD" clId="Web-{8F7ECEBC-E9AA-42FC-BE94-A03149E26EB5}" dt="2023-09-07T17:36:54.853" v="997" actId="20577"/>
        <pc:sldMkLst>
          <pc:docMk/>
          <pc:sldMk cId="1776525653" sldId="308"/>
        </pc:sldMkLst>
        <pc:spChg chg="mod">
          <ac:chgData name="Nelson, Lavon" userId="S::lavon.nelson@illinois.gov::e6bb43d3-29ef-4c59-ba91-3c72d278f5cb" providerId="AD" clId="Web-{8F7ECEBC-E9AA-42FC-BE94-A03149E26EB5}" dt="2023-09-07T17:36:54.853" v="997" actId="20577"/>
          <ac:spMkLst>
            <pc:docMk/>
            <pc:sldMk cId="1776525653" sldId="308"/>
            <ac:spMk id="3" creationId="{00000000-0000-0000-0000-000000000000}"/>
          </ac:spMkLst>
        </pc:spChg>
      </pc:sldChg>
      <pc:sldChg chg="modSp">
        <pc:chgData name="Nelson, Lavon" userId="S::lavon.nelson@illinois.gov::e6bb43d3-29ef-4c59-ba91-3c72d278f5cb" providerId="AD" clId="Web-{8F7ECEBC-E9AA-42FC-BE94-A03149E26EB5}" dt="2023-09-07T17:42:06.171" v="1136" actId="20577"/>
        <pc:sldMkLst>
          <pc:docMk/>
          <pc:sldMk cId="1410424856" sldId="312"/>
        </pc:sldMkLst>
        <pc:spChg chg="mod">
          <ac:chgData name="Nelson, Lavon" userId="S::lavon.nelson@illinois.gov::e6bb43d3-29ef-4c59-ba91-3c72d278f5cb" providerId="AD" clId="Web-{8F7ECEBC-E9AA-42FC-BE94-A03149E26EB5}" dt="2023-09-07T17:42:06.171" v="1136" actId="20577"/>
          <ac:spMkLst>
            <pc:docMk/>
            <pc:sldMk cId="1410424856" sldId="312"/>
            <ac:spMk id="3" creationId="{00000000-0000-0000-0000-000000000000}"/>
          </ac:spMkLst>
        </pc:spChg>
      </pc:sldChg>
      <pc:sldChg chg="modSp">
        <pc:chgData name="Nelson, Lavon" userId="S::lavon.nelson@illinois.gov::e6bb43d3-29ef-4c59-ba91-3c72d278f5cb" providerId="AD" clId="Web-{8F7ECEBC-E9AA-42FC-BE94-A03149E26EB5}" dt="2023-09-07T17:42:54.906" v="1159" actId="20577"/>
        <pc:sldMkLst>
          <pc:docMk/>
          <pc:sldMk cId="3089026404" sldId="313"/>
        </pc:sldMkLst>
        <pc:spChg chg="mod">
          <ac:chgData name="Nelson, Lavon" userId="S::lavon.nelson@illinois.gov::e6bb43d3-29ef-4c59-ba91-3c72d278f5cb" providerId="AD" clId="Web-{8F7ECEBC-E9AA-42FC-BE94-A03149E26EB5}" dt="2023-09-07T17:42:54.906" v="1159" actId="20577"/>
          <ac:spMkLst>
            <pc:docMk/>
            <pc:sldMk cId="3089026404" sldId="313"/>
            <ac:spMk id="3" creationId="{00000000-0000-0000-0000-000000000000}"/>
          </ac:spMkLst>
        </pc:spChg>
      </pc:sldChg>
      <pc:sldChg chg="modSp">
        <pc:chgData name="Nelson, Lavon" userId="S::lavon.nelson@illinois.gov::e6bb43d3-29ef-4c59-ba91-3c72d278f5cb" providerId="AD" clId="Web-{8F7ECEBC-E9AA-42FC-BE94-A03149E26EB5}" dt="2023-09-07T17:29:25.690" v="841"/>
        <pc:sldMkLst>
          <pc:docMk/>
          <pc:sldMk cId="3791815611" sldId="323"/>
        </pc:sldMkLst>
        <pc:graphicFrameChg chg="mod modGraphic">
          <ac:chgData name="Nelson, Lavon" userId="S::lavon.nelson@illinois.gov::e6bb43d3-29ef-4c59-ba91-3c72d278f5cb" providerId="AD" clId="Web-{8F7ECEBC-E9AA-42FC-BE94-A03149E26EB5}" dt="2023-09-07T17:29:25.690" v="841"/>
          <ac:graphicFrameMkLst>
            <pc:docMk/>
            <pc:sldMk cId="3791815611" sldId="323"/>
            <ac:graphicFrameMk id="5" creationId="{2E9944F0-7C33-CD39-D514-26FA313C0BEB}"/>
          </ac:graphicFrameMkLst>
        </pc:graphicFrameChg>
      </pc:sldChg>
      <pc:sldChg chg="del">
        <pc:chgData name="Nelson, Lavon" userId="S::lavon.nelson@illinois.gov::e6bb43d3-29ef-4c59-ba91-3c72d278f5cb" providerId="AD" clId="Web-{8F7ECEBC-E9AA-42FC-BE94-A03149E26EB5}" dt="2023-09-07T17:36:16.962" v="984"/>
        <pc:sldMkLst>
          <pc:docMk/>
          <pc:sldMk cId="4128733934" sldId="325"/>
        </pc:sldMkLst>
      </pc:sldChg>
      <pc:sldChg chg="modSp">
        <pc:chgData name="Nelson, Lavon" userId="S::lavon.nelson@illinois.gov::e6bb43d3-29ef-4c59-ba91-3c72d278f5cb" providerId="AD" clId="Web-{8F7ECEBC-E9AA-42FC-BE94-A03149E26EB5}" dt="2023-09-07T17:40:49.060" v="1127" actId="20577"/>
        <pc:sldMkLst>
          <pc:docMk/>
          <pc:sldMk cId="1111239305" sldId="330"/>
        </pc:sldMkLst>
        <pc:spChg chg="mod">
          <ac:chgData name="Nelson, Lavon" userId="S::lavon.nelson@illinois.gov::e6bb43d3-29ef-4c59-ba91-3c72d278f5cb" providerId="AD" clId="Web-{8F7ECEBC-E9AA-42FC-BE94-A03149E26EB5}" dt="2023-09-07T17:40:49.060" v="1127" actId="20577"/>
          <ac:spMkLst>
            <pc:docMk/>
            <pc:sldMk cId="1111239305" sldId="330"/>
            <ac:spMk id="3" creationId="{00000000-0000-0000-0000-000000000000}"/>
          </ac:spMkLst>
        </pc:spChg>
      </pc:sldChg>
      <pc:sldChg chg="modSp">
        <pc:chgData name="Nelson, Lavon" userId="S::lavon.nelson@illinois.gov::e6bb43d3-29ef-4c59-ba91-3c72d278f5cb" providerId="AD" clId="Web-{8F7ECEBC-E9AA-42FC-BE94-A03149E26EB5}" dt="2023-09-07T17:37:31.776" v="1008" actId="20577"/>
        <pc:sldMkLst>
          <pc:docMk/>
          <pc:sldMk cId="165140349" sldId="331"/>
        </pc:sldMkLst>
        <pc:spChg chg="mod">
          <ac:chgData name="Nelson, Lavon" userId="S::lavon.nelson@illinois.gov::e6bb43d3-29ef-4c59-ba91-3c72d278f5cb" providerId="AD" clId="Web-{8F7ECEBC-E9AA-42FC-BE94-A03149E26EB5}" dt="2023-09-07T17:37:31.776" v="1008" actId="20577"/>
          <ac:spMkLst>
            <pc:docMk/>
            <pc:sldMk cId="165140349" sldId="331"/>
            <ac:spMk id="3" creationId="{00000000-0000-0000-0000-000000000000}"/>
          </ac:spMkLst>
        </pc:spChg>
      </pc:sldChg>
      <pc:sldChg chg="modSp new">
        <pc:chgData name="Nelson, Lavon" userId="S::lavon.nelson@illinois.gov::e6bb43d3-29ef-4c59-ba91-3c72d278f5cb" providerId="AD" clId="Web-{8F7ECEBC-E9AA-42FC-BE94-A03149E26EB5}" dt="2023-09-07T17:07:39.889" v="45" actId="20577"/>
        <pc:sldMkLst>
          <pc:docMk/>
          <pc:sldMk cId="4066524901" sldId="333"/>
        </pc:sldMkLst>
        <pc:spChg chg="mod">
          <ac:chgData name="Nelson, Lavon" userId="S::lavon.nelson@illinois.gov::e6bb43d3-29ef-4c59-ba91-3c72d278f5cb" providerId="AD" clId="Web-{8F7ECEBC-E9AA-42FC-BE94-A03149E26EB5}" dt="2023-09-07T17:07:39.889" v="45" actId="20577"/>
          <ac:spMkLst>
            <pc:docMk/>
            <pc:sldMk cId="4066524901" sldId="333"/>
            <ac:spMk id="2" creationId="{292EFD2D-1891-1771-1D5B-9296619C7B88}"/>
          </ac:spMkLst>
        </pc:spChg>
      </pc:sldChg>
      <pc:sldChg chg="modSp new del">
        <pc:chgData name="Nelson, Lavon" userId="S::lavon.nelson@illinois.gov::e6bb43d3-29ef-4c59-ba91-3c72d278f5cb" providerId="AD" clId="Web-{8F7ECEBC-E9AA-42FC-BE94-A03149E26EB5}" dt="2023-09-07T17:09:12.187" v="67"/>
        <pc:sldMkLst>
          <pc:docMk/>
          <pc:sldMk cId="3220472998" sldId="334"/>
        </pc:sldMkLst>
        <pc:spChg chg="mod">
          <ac:chgData name="Nelson, Lavon" userId="S::lavon.nelson@illinois.gov::e6bb43d3-29ef-4c59-ba91-3c72d278f5cb" providerId="AD" clId="Web-{8F7ECEBC-E9AA-42FC-BE94-A03149E26EB5}" dt="2023-09-07T17:08:57.577" v="66" actId="20577"/>
          <ac:spMkLst>
            <pc:docMk/>
            <pc:sldMk cId="3220472998" sldId="334"/>
            <ac:spMk id="2" creationId="{9C926E98-66FF-7715-0A6E-6EE7E56AD4D7}"/>
          </ac:spMkLst>
        </pc:spChg>
      </pc:sldChg>
      <pc:sldChg chg="modSp new">
        <pc:chgData name="Nelson, Lavon" userId="S::lavon.nelson@illinois.gov::e6bb43d3-29ef-4c59-ba91-3c72d278f5cb" providerId="AD" clId="Web-{8F7ECEBC-E9AA-42FC-BE94-A03149E26EB5}" dt="2023-09-07T17:10:04.344" v="85" actId="20577"/>
        <pc:sldMkLst>
          <pc:docMk/>
          <pc:sldMk cId="3622798256" sldId="334"/>
        </pc:sldMkLst>
        <pc:spChg chg="mod">
          <ac:chgData name="Nelson, Lavon" userId="S::lavon.nelson@illinois.gov::e6bb43d3-29ef-4c59-ba91-3c72d278f5cb" providerId="AD" clId="Web-{8F7ECEBC-E9AA-42FC-BE94-A03149E26EB5}" dt="2023-09-07T17:09:35.250" v="76" actId="20577"/>
          <ac:spMkLst>
            <pc:docMk/>
            <pc:sldMk cId="3622798256" sldId="334"/>
            <ac:spMk id="2" creationId="{16780F0E-E13A-63C7-90E0-9CE6722F6AD5}"/>
          </ac:spMkLst>
        </pc:spChg>
        <pc:spChg chg="mod">
          <ac:chgData name="Nelson, Lavon" userId="S::lavon.nelson@illinois.gov::e6bb43d3-29ef-4c59-ba91-3c72d278f5cb" providerId="AD" clId="Web-{8F7ECEBC-E9AA-42FC-BE94-A03149E26EB5}" dt="2023-09-07T17:10:04.344" v="85" actId="20577"/>
          <ac:spMkLst>
            <pc:docMk/>
            <pc:sldMk cId="3622798256" sldId="334"/>
            <ac:spMk id="3" creationId="{3EDBFDFA-DA22-B420-557A-02229B1B7FEE}"/>
          </ac:spMkLst>
        </pc:spChg>
      </pc:sldChg>
      <pc:sldChg chg="modSp new">
        <pc:chgData name="Nelson, Lavon" userId="S::lavon.nelson@illinois.gov::e6bb43d3-29ef-4c59-ba91-3c72d278f5cb" providerId="AD" clId="Web-{8F7ECEBC-E9AA-42FC-BE94-A03149E26EB5}" dt="2023-09-07T17:13:10.534" v="160" actId="20577"/>
        <pc:sldMkLst>
          <pc:docMk/>
          <pc:sldMk cId="2999549789" sldId="335"/>
        </pc:sldMkLst>
        <pc:spChg chg="mod">
          <ac:chgData name="Nelson, Lavon" userId="S::lavon.nelson@illinois.gov::e6bb43d3-29ef-4c59-ba91-3c72d278f5cb" providerId="AD" clId="Web-{8F7ECEBC-E9AA-42FC-BE94-A03149E26EB5}" dt="2023-09-07T17:10:53.923" v="101" actId="14100"/>
          <ac:spMkLst>
            <pc:docMk/>
            <pc:sldMk cId="2999549789" sldId="335"/>
            <ac:spMk id="2" creationId="{0F99F85C-3639-2450-B5B6-56845272236D}"/>
          </ac:spMkLst>
        </pc:spChg>
        <pc:spChg chg="mod">
          <ac:chgData name="Nelson, Lavon" userId="S::lavon.nelson@illinois.gov::e6bb43d3-29ef-4c59-ba91-3c72d278f5cb" providerId="AD" clId="Web-{8F7ECEBC-E9AA-42FC-BE94-A03149E26EB5}" dt="2023-09-07T17:13:10.534" v="160" actId="20577"/>
          <ac:spMkLst>
            <pc:docMk/>
            <pc:sldMk cId="2999549789" sldId="335"/>
            <ac:spMk id="3" creationId="{BD21D547-A185-4E23-DCA3-9D240C29270A}"/>
          </ac:spMkLst>
        </pc:spChg>
      </pc:sldChg>
      <pc:sldChg chg="new del">
        <pc:chgData name="Nelson, Lavon" userId="S::lavon.nelson@illinois.gov::e6bb43d3-29ef-4c59-ba91-3c72d278f5cb" providerId="AD" clId="Web-{8F7ECEBC-E9AA-42FC-BE94-A03149E26EB5}" dt="2023-09-07T17:33:13.459" v="921"/>
        <pc:sldMkLst>
          <pc:docMk/>
          <pc:sldMk cId="3045371475" sldId="336"/>
        </pc:sldMkLst>
      </pc:sldChg>
      <pc:sldChg chg="modSp new">
        <pc:chgData name="Nelson, Lavon" userId="S::lavon.nelson@illinois.gov::e6bb43d3-29ef-4c59-ba91-3c72d278f5cb" providerId="AD" clId="Web-{8F7ECEBC-E9AA-42FC-BE94-A03149E26EB5}" dt="2023-09-07T17:34:45.008" v="959" actId="20577"/>
        <pc:sldMkLst>
          <pc:docMk/>
          <pc:sldMk cId="3413669960" sldId="337"/>
        </pc:sldMkLst>
        <pc:spChg chg="mod">
          <ac:chgData name="Nelson, Lavon" userId="S::lavon.nelson@illinois.gov::e6bb43d3-29ef-4c59-ba91-3c72d278f5cb" providerId="AD" clId="Web-{8F7ECEBC-E9AA-42FC-BE94-A03149E26EB5}" dt="2023-09-07T17:34:45.008" v="959" actId="20577"/>
          <ac:spMkLst>
            <pc:docMk/>
            <pc:sldMk cId="3413669960" sldId="337"/>
            <ac:spMk id="3" creationId="{89BA5E90-8DBE-0741-C8FC-4F099C3BBD5E}"/>
          </ac:spMkLst>
        </pc:spChg>
      </pc:sldChg>
    </pc:docChg>
  </pc:docChgLst>
  <pc:docChgLst>
    <pc:chgData name="Gerberding, Angela" userId="S::angela.gerberding@illinois.gov::b42a9e27-e03b-4388-a6a0-10bbaf5f33c3" providerId="AD" clId="Web-{5DCF42BD-35FD-4020-A00B-C3926F375E9E}"/>
    <pc:docChg chg="addSld modSld">
      <pc:chgData name="Gerberding, Angela" userId="S::angela.gerberding@illinois.gov::b42a9e27-e03b-4388-a6a0-10bbaf5f33c3" providerId="AD" clId="Web-{5DCF42BD-35FD-4020-A00B-C3926F375E9E}" dt="2023-09-11T16:06:09.378" v="329" actId="20577"/>
      <pc:docMkLst>
        <pc:docMk/>
      </pc:docMkLst>
      <pc:sldChg chg="modSp">
        <pc:chgData name="Gerberding, Angela" userId="S::angela.gerberding@illinois.gov::b42a9e27-e03b-4388-a6a0-10bbaf5f33c3" providerId="AD" clId="Web-{5DCF42BD-35FD-4020-A00B-C3926F375E9E}" dt="2023-09-11T15:57:23.388" v="46" actId="20577"/>
        <pc:sldMkLst>
          <pc:docMk/>
          <pc:sldMk cId="4066524901" sldId="333"/>
        </pc:sldMkLst>
        <pc:spChg chg="mod">
          <ac:chgData name="Gerberding, Angela" userId="S::angela.gerberding@illinois.gov::b42a9e27-e03b-4388-a6a0-10bbaf5f33c3" providerId="AD" clId="Web-{5DCF42BD-35FD-4020-A00B-C3926F375E9E}" dt="2023-09-11T15:57:23.388" v="46" actId="20577"/>
          <ac:spMkLst>
            <pc:docMk/>
            <pc:sldMk cId="4066524901" sldId="333"/>
            <ac:spMk id="3" creationId="{5B417091-0352-42C9-FBCB-664EF9382918}"/>
          </ac:spMkLst>
        </pc:spChg>
      </pc:sldChg>
      <pc:sldChg chg="modSp">
        <pc:chgData name="Gerberding, Angela" userId="S::angela.gerberding@illinois.gov::b42a9e27-e03b-4388-a6a0-10bbaf5f33c3" providerId="AD" clId="Web-{5DCF42BD-35FD-4020-A00B-C3926F375E9E}" dt="2023-09-11T16:04:37.299" v="297" actId="20577"/>
        <pc:sldMkLst>
          <pc:docMk/>
          <pc:sldMk cId="2999549789" sldId="335"/>
        </pc:sldMkLst>
        <pc:spChg chg="mod">
          <ac:chgData name="Gerberding, Angela" userId="S::angela.gerberding@illinois.gov::b42a9e27-e03b-4388-a6a0-10bbaf5f33c3" providerId="AD" clId="Web-{5DCF42BD-35FD-4020-A00B-C3926F375E9E}" dt="2023-09-11T16:04:37.299" v="297" actId="20577"/>
          <ac:spMkLst>
            <pc:docMk/>
            <pc:sldMk cId="2999549789" sldId="335"/>
            <ac:spMk id="3" creationId="{BD21D547-A185-4E23-DCA3-9D240C29270A}"/>
          </ac:spMkLst>
        </pc:spChg>
      </pc:sldChg>
      <pc:sldChg chg="modSp new">
        <pc:chgData name="Gerberding, Angela" userId="S::angela.gerberding@illinois.gov::b42a9e27-e03b-4388-a6a0-10bbaf5f33c3" providerId="AD" clId="Web-{5DCF42BD-35FD-4020-A00B-C3926F375E9E}" dt="2023-09-11T16:06:09.378" v="329" actId="20577"/>
        <pc:sldMkLst>
          <pc:docMk/>
          <pc:sldMk cId="1265354616" sldId="338"/>
        </pc:sldMkLst>
        <pc:spChg chg="mod">
          <ac:chgData name="Gerberding, Angela" userId="S::angela.gerberding@illinois.gov::b42a9e27-e03b-4388-a6a0-10bbaf5f33c3" providerId="AD" clId="Web-{5DCF42BD-35FD-4020-A00B-C3926F375E9E}" dt="2023-09-11T16:05:44.784" v="309" actId="14100"/>
          <ac:spMkLst>
            <pc:docMk/>
            <pc:sldMk cId="1265354616" sldId="338"/>
            <ac:spMk id="2" creationId="{055AEF0D-2549-C952-61F8-B54A48AF9363}"/>
          </ac:spMkLst>
        </pc:spChg>
        <pc:spChg chg="mod">
          <ac:chgData name="Gerberding, Angela" userId="S::angela.gerberding@illinois.gov::b42a9e27-e03b-4388-a6a0-10bbaf5f33c3" providerId="AD" clId="Web-{5DCF42BD-35FD-4020-A00B-C3926F375E9E}" dt="2023-09-11T16:06:09.378" v="329" actId="20577"/>
          <ac:spMkLst>
            <pc:docMk/>
            <pc:sldMk cId="1265354616" sldId="338"/>
            <ac:spMk id="3" creationId="{54E10085-DB9B-90DD-9292-095CA6E75ADC}"/>
          </ac:spMkLst>
        </pc:spChg>
      </pc:sldChg>
    </pc:docChg>
  </pc:docChgLst>
  <pc:docChgLst>
    <pc:chgData name="Nelson, Lavon" userId="S::lavon.nelson@illinois.gov::e6bb43d3-29ef-4c59-ba91-3c72d278f5cb" providerId="AD" clId="Web-{B4F0D30C-EC41-4012-ADA7-C62F55FE0A57}"/>
    <pc:docChg chg="modSld">
      <pc:chgData name="Nelson, Lavon" userId="S::lavon.nelson@illinois.gov::e6bb43d3-29ef-4c59-ba91-3c72d278f5cb" providerId="AD" clId="Web-{B4F0D30C-EC41-4012-ADA7-C62F55FE0A57}" dt="2023-09-07T18:36:47.923" v="179" actId="20577"/>
      <pc:docMkLst>
        <pc:docMk/>
      </pc:docMkLst>
      <pc:sldChg chg="modSp">
        <pc:chgData name="Nelson, Lavon" userId="S::lavon.nelson@illinois.gov::e6bb43d3-29ef-4c59-ba91-3c72d278f5cb" providerId="AD" clId="Web-{B4F0D30C-EC41-4012-ADA7-C62F55FE0A57}" dt="2023-09-07T18:31:53.327" v="151" actId="20577"/>
        <pc:sldMkLst>
          <pc:docMk/>
          <pc:sldMk cId="381716557" sldId="302"/>
        </pc:sldMkLst>
        <pc:spChg chg="mod">
          <ac:chgData name="Nelson, Lavon" userId="S::lavon.nelson@illinois.gov::e6bb43d3-29ef-4c59-ba91-3c72d278f5cb" providerId="AD" clId="Web-{B4F0D30C-EC41-4012-ADA7-C62F55FE0A57}" dt="2023-09-07T18:31:53.327" v="151" actId="20577"/>
          <ac:spMkLst>
            <pc:docMk/>
            <pc:sldMk cId="381716557" sldId="302"/>
            <ac:spMk id="4" creationId="{00000000-0000-0000-0000-000000000000}"/>
          </ac:spMkLst>
        </pc:spChg>
      </pc:sldChg>
      <pc:sldChg chg="modSp">
        <pc:chgData name="Nelson, Lavon" userId="S::lavon.nelson@illinois.gov::e6bb43d3-29ef-4c59-ba91-3c72d278f5cb" providerId="AD" clId="Web-{B4F0D30C-EC41-4012-ADA7-C62F55FE0A57}" dt="2023-09-07T18:32:32.765" v="155" actId="20577"/>
        <pc:sldMkLst>
          <pc:docMk/>
          <pc:sldMk cId="872298043" sldId="307"/>
        </pc:sldMkLst>
        <pc:spChg chg="mod">
          <ac:chgData name="Nelson, Lavon" userId="S::lavon.nelson@illinois.gov::e6bb43d3-29ef-4c59-ba91-3c72d278f5cb" providerId="AD" clId="Web-{B4F0D30C-EC41-4012-ADA7-C62F55FE0A57}" dt="2023-09-07T18:32:32.765" v="155" actId="20577"/>
          <ac:spMkLst>
            <pc:docMk/>
            <pc:sldMk cId="872298043" sldId="307"/>
            <ac:spMk id="3" creationId="{00000000-0000-0000-0000-000000000000}"/>
          </ac:spMkLst>
        </pc:spChg>
      </pc:sldChg>
      <pc:sldChg chg="modSp">
        <pc:chgData name="Nelson, Lavon" userId="S::lavon.nelson@illinois.gov::e6bb43d3-29ef-4c59-ba91-3c72d278f5cb" providerId="AD" clId="Web-{B4F0D30C-EC41-4012-ADA7-C62F55FE0A57}" dt="2023-09-07T18:32:53.296" v="163" actId="20577"/>
        <pc:sldMkLst>
          <pc:docMk/>
          <pc:sldMk cId="1776525653" sldId="308"/>
        </pc:sldMkLst>
        <pc:spChg chg="mod">
          <ac:chgData name="Nelson, Lavon" userId="S::lavon.nelson@illinois.gov::e6bb43d3-29ef-4c59-ba91-3c72d278f5cb" providerId="AD" clId="Web-{B4F0D30C-EC41-4012-ADA7-C62F55FE0A57}" dt="2023-09-07T18:32:53.296" v="163" actId="20577"/>
          <ac:spMkLst>
            <pc:docMk/>
            <pc:sldMk cId="1776525653" sldId="308"/>
            <ac:spMk id="3" creationId="{00000000-0000-0000-0000-000000000000}"/>
          </ac:spMkLst>
        </pc:spChg>
      </pc:sldChg>
      <pc:sldChg chg="modSp">
        <pc:chgData name="Nelson, Lavon" userId="S::lavon.nelson@illinois.gov::e6bb43d3-29ef-4c59-ba91-3c72d278f5cb" providerId="AD" clId="Web-{B4F0D30C-EC41-4012-ADA7-C62F55FE0A57}" dt="2023-09-07T18:36:47.923" v="179" actId="20577"/>
        <pc:sldMkLst>
          <pc:docMk/>
          <pc:sldMk cId="1410424856" sldId="312"/>
        </pc:sldMkLst>
        <pc:spChg chg="mod">
          <ac:chgData name="Nelson, Lavon" userId="S::lavon.nelson@illinois.gov::e6bb43d3-29ef-4c59-ba91-3c72d278f5cb" providerId="AD" clId="Web-{B4F0D30C-EC41-4012-ADA7-C62F55FE0A57}" dt="2023-09-07T18:36:47.923" v="179" actId="20577"/>
          <ac:spMkLst>
            <pc:docMk/>
            <pc:sldMk cId="1410424856" sldId="312"/>
            <ac:spMk id="3" creationId="{00000000-0000-0000-0000-000000000000}"/>
          </ac:spMkLst>
        </pc:spChg>
      </pc:sldChg>
      <pc:sldChg chg="modSp">
        <pc:chgData name="Nelson, Lavon" userId="S::lavon.nelson@illinois.gov::e6bb43d3-29ef-4c59-ba91-3c72d278f5cb" providerId="AD" clId="Web-{B4F0D30C-EC41-4012-ADA7-C62F55FE0A57}" dt="2023-09-07T18:28:02.075" v="111"/>
        <pc:sldMkLst>
          <pc:docMk/>
          <pc:sldMk cId="3791815611" sldId="323"/>
        </pc:sldMkLst>
        <pc:graphicFrameChg chg="mod modGraphic">
          <ac:chgData name="Nelson, Lavon" userId="S::lavon.nelson@illinois.gov::e6bb43d3-29ef-4c59-ba91-3c72d278f5cb" providerId="AD" clId="Web-{B4F0D30C-EC41-4012-ADA7-C62F55FE0A57}" dt="2023-09-07T18:28:02.075" v="111"/>
          <ac:graphicFrameMkLst>
            <pc:docMk/>
            <pc:sldMk cId="3791815611" sldId="323"/>
            <ac:graphicFrameMk id="5" creationId="{2E9944F0-7C33-CD39-D514-26FA313C0BEB}"/>
          </ac:graphicFrameMkLst>
        </pc:graphicFrameChg>
      </pc:sldChg>
      <pc:sldChg chg="modSp">
        <pc:chgData name="Nelson, Lavon" userId="S::lavon.nelson@illinois.gov::e6bb43d3-29ef-4c59-ba91-3c72d278f5cb" providerId="AD" clId="Web-{B4F0D30C-EC41-4012-ADA7-C62F55FE0A57}" dt="2023-09-07T18:35:18.047" v="172" actId="20577"/>
        <pc:sldMkLst>
          <pc:docMk/>
          <pc:sldMk cId="1111239305" sldId="330"/>
        </pc:sldMkLst>
        <pc:spChg chg="mod">
          <ac:chgData name="Nelson, Lavon" userId="S::lavon.nelson@illinois.gov::e6bb43d3-29ef-4c59-ba91-3c72d278f5cb" providerId="AD" clId="Web-{B4F0D30C-EC41-4012-ADA7-C62F55FE0A57}" dt="2023-09-07T18:35:18.047" v="172" actId="20577"/>
          <ac:spMkLst>
            <pc:docMk/>
            <pc:sldMk cId="1111239305" sldId="330"/>
            <ac:spMk id="3" creationId="{00000000-0000-0000-0000-000000000000}"/>
          </ac:spMkLst>
        </pc:spChg>
      </pc:sldChg>
      <pc:sldChg chg="modSp">
        <pc:chgData name="Nelson, Lavon" userId="S::lavon.nelson@illinois.gov::e6bb43d3-29ef-4c59-ba91-3c72d278f5cb" providerId="AD" clId="Web-{B4F0D30C-EC41-4012-ADA7-C62F55FE0A57}" dt="2023-09-07T18:35:04.453" v="169" actId="20577"/>
        <pc:sldMkLst>
          <pc:docMk/>
          <pc:sldMk cId="165140349" sldId="331"/>
        </pc:sldMkLst>
        <pc:spChg chg="mod">
          <ac:chgData name="Nelson, Lavon" userId="S::lavon.nelson@illinois.gov::e6bb43d3-29ef-4c59-ba91-3c72d278f5cb" providerId="AD" clId="Web-{B4F0D30C-EC41-4012-ADA7-C62F55FE0A57}" dt="2023-09-07T18:35:04.453" v="169" actId="20577"/>
          <ac:spMkLst>
            <pc:docMk/>
            <pc:sldMk cId="165140349" sldId="331"/>
            <ac:spMk id="3" creationId="{00000000-0000-0000-0000-000000000000}"/>
          </ac:spMkLst>
        </pc:spChg>
      </pc:sldChg>
      <pc:sldChg chg="modSp">
        <pc:chgData name="Nelson, Lavon" userId="S::lavon.nelson@illinois.gov::e6bb43d3-29ef-4c59-ba91-3c72d278f5cb" providerId="AD" clId="Web-{B4F0D30C-EC41-4012-ADA7-C62F55FE0A57}" dt="2023-09-07T18:17:56.664" v="3" actId="20577"/>
        <pc:sldMkLst>
          <pc:docMk/>
          <pc:sldMk cId="4066524901" sldId="333"/>
        </pc:sldMkLst>
        <pc:spChg chg="mod">
          <ac:chgData name="Nelson, Lavon" userId="S::lavon.nelson@illinois.gov::e6bb43d3-29ef-4c59-ba91-3c72d278f5cb" providerId="AD" clId="Web-{B4F0D30C-EC41-4012-ADA7-C62F55FE0A57}" dt="2023-09-07T18:17:56.664" v="3" actId="20577"/>
          <ac:spMkLst>
            <pc:docMk/>
            <pc:sldMk cId="4066524901" sldId="333"/>
            <ac:spMk id="3" creationId="{5B417091-0352-42C9-FBCB-664EF9382918}"/>
          </ac:spMkLst>
        </pc:spChg>
      </pc:sldChg>
      <pc:sldChg chg="modSp">
        <pc:chgData name="Nelson, Lavon" userId="S::lavon.nelson@illinois.gov::e6bb43d3-29ef-4c59-ba91-3c72d278f5cb" providerId="AD" clId="Web-{B4F0D30C-EC41-4012-ADA7-C62F55FE0A57}" dt="2023-09-07T18:18:19.008" v="7" actId="20577"/>
        <pc:sldMkLst>
          <pc:docMk/>
          <pc:sldMk cId="3622798256" sldId="334"/>
        </pc:sldMkLst>
        <pc:spChg chg="mod">
          <ac:chgData name="Nelson, Lavon" userId="S::lavon.nelson@illinois.gov::e6bb43d3-29ef-4c59-ba91-3c72d278f5cb" providerId="AD" clId="Web-{B4F0D30C-EC41-4012-ADA7-C62F55FE0A57}" dt="2023-09-07T18:18:19.008" v="7" actId="20577"/>
          <ac:spMkLst>
            <pc:docMk/>
            <pc:sldMk cId="3622798256" sldId="334"/>
            <ac:spMk id="3" creationId="{3EDBFDFA-DA22-B420-557A-02229B1B7FEE}"/>
          </ac:spMkLst>
        </pc:spChg>
      </pc:sldChg>
      <pc:sldChg chg="modSp">
        <pc:chgData name="Nelson, Lavon" userId="S::lavon.nelson@illinois.gov::e6bb43d3-29ef-4c59-ba91-3c72d278f5cb" providerId="AD" clId="Web-{B4F0D30C-EC41-4012-ADA7-C62F55FE0A57}" dt="2023-09-07T18:25:42.558" v="79" actId="20577"/>
        <pc:sldMkLst>
          <pc:docMk/>
          <pc:sldMk cId="2999549789" sldId="335"/>
        </pc:sldMkLst>
        <pc:spChg chg="mod">
          <ac:chgData name="Nelson, Lavon" userId="S::lavon.nelson@illinois.gov::e6bb43d3-29ef-4c59-ba91-3c72d278f5cb" providerId="AD" clId="Web-{B4F0D30C-EC41-4012-ADA7-C62F55FE0A57}" dt="2023-09-07T18:25:42.558" v="79" actId="20577"/>
          <ac:spMkLst>
            <pc:docMk/>
            <pc:sldMk cId="2999549789" sldId="335"/>
            <ac:spMk id="3" creationId="{BD21D547-A185-4E23-DCA3-9D240C29270A}"/>
          </ac:spMkLst>
        </pc:spChg>
      </pc:sldChg>
      <pc:sldChg chg="modSp">
        <pc:chgData name="Nelson, Lavon" userId="S::lavon.nelson@illinois.gov::e6bb43d3-29ef-4c59-ba91-3c72d278f5cb" providerId="AD" clId="Web-{B4F0D30C-EC41-4012-ADA7-C62F55FE0A57}" dt="2023-09-07T18:31:32.905" v="149" actId="20577"/>
        <pc:sldMkLst>
          <pc:docMk/>
          <pc:sldMk cId="3413669960" sldId="337"/>
        </pc:sldMkLst>
        <pc:spChg chg="mod">
          <ac:chgData name="Nelson, Lavon" userId="S::lavon.nelson@illinois.gov::e6bb43d3-29ef-4c59-ba91-3c72d278f5cb" providerId="AD" clId="Web-{B4F0D30C-EC41-4012-ADA7-C62F55FE0A57}" dt="2023-09-07T18:30:39.217" v="126" actId="20577"/>
          <ac:spMkLst>
            <pc:docMk/>
            <pc:sldMk cId="3413669960" sldId="337"/>
            <ac:spMk id="2" creationId="{F68EF7C8-11B3-063C-E574-04578F208DC5}"/>
          </ac:spMkLst>
        </pc:spChg>
        <pc:spChg chg="mod">
          <ac:chgData name="Nelson, Lavon" userId="S::lavon.nelson@illinois.gov::e6bb43d3-29ef-4c59-ba91-3c72d278f5cb" providerId="AD" clId="Web-{B4F0D30C-EC41-4012-ADA7-C62F55FE0A57}" dt="2023-09-07T18:31:32.905" v="149" actId="20577"/>
          <ac:spMkLst>
            <pc:docMk/>
            <pc:sldMk cId="3413669960" sldId="337"/>
            <ac:spMk id="3" creationId="{89BA5E90-8DBE-0741-C8FC-4F099C3BBD5E}"/>
          </ac:spMkLst>
        </pc:spChg>
      </pc:sldChg>
    </pc:docChg>
  </pc:docChgLst>
  <pc:docChgLst>
    <pc:chgData name="Gerberding, Angela" userId="S::angela.gerberding@illinois.gov::b42a9e27-e03b-4388-a6a0-10bbaf5f33c3" providerId="AD" clId="Web-{E590AF8D-30B0-43CB-81CB-94675E7EEF3F}"/>
    <pc:docChg chg="modSld">
      <pc:chgData name="Gerberding, Angela" userId="S::angela.gerberding@illinois.gov::b42a9e27-e03b-4388-a6a0-10bbaf5f33c3" providerId="AD" clId="Web-{E590AF8D-30B0-43CB-81CB-94675E7EEF3F}" dt="2023-09-11T19:45:03.216" v="6" actId="20577"/>
      <pc:docMkLst>
        <pc:docMk/>
      </pc:docMkLst>
      <pc:sldChg chg="modSp">
        <pc:chgData name="Gerberding, Angela" userId="S::angela.gerberding@illinois.gov::b42a9e27-e03b-4388-a6a0-10bbaf5f33c3" providerId="AD" clId="Web-{E590AF8D-30B0-43CB-81CB-94675E7EEF3F}" dt="2023-09-11T19:45:03.216" v="6" actId="20577"/>
        <pc:sldMkLst>
          <pc:docMk/>
          <pc:sldMk cId="1265354616" sldId="338"/>
        </pc:sldMkLst>
        <pc:spChg chg="mod">
          <ac:chgData name="Gerberding, Angela" userId="S::angela.gerberding@illinois.gov::b42a9e27-e03b-4388-a6a0-10bbaf5f33c3" providerId="AD" clId="Web-{E590AF8D-30B0-43CB-81CB-94675E7EEF3F}" dt="2023-09-11T19:45:03.216" v="6" actId="20577"/>
          <ac:spMkLst>
            <pc:docMk/>
            <pc:sldMk cId="1265354616" sldId="338"/>
            <ac:spMk id="3" creationId="{54E10085-DB9B-90DD-9292-095CA6E75AD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AF135-EAAB-4D40-9DA8-BCABB773ED93}" type="doc">
      <dgm:prSet loTypeId="urn:microsoft.com/office/officeart/2005/8/layout/process4" loCatId="process" qsTypeId="urn:microsoft.com/office/officeart/2005/8/quickstyle/simple5" qsCatId="simple" csTypeId="urn:microsoft.com/office/officeart/2005/8/colors/accent1_2" csCatId="accent1" phldr="1"/>
      <dgm:spPr/>
      <dgm:t>
        <a:bodyPr/>
        <a:lstStyle/>
        <a:p>
          <a:endParaRPr lang="en-US"/>
        </a:p>
      </dgm:t>
    </dgm:pt>
    <dgm:pt modelId="{4D49B2F1-7BE2-4AFF-ACE2-027AA24FA892}">
      <dgm:prSet/>
      <dgm:spPr/>
      <dgm:t>
        <a:bodyPr/>
        <a:lstStyle/>
        <a:p>
          <a:pPr>
            <a:buFont typeface="Symbol" panose="05050102010706020507" pitchFamily="18" charset="2"/>
            <a:buChar char=""/>
          </a:pPr>
          <a:r>
            <a:rPr lang="en-US"/>
            <a:t>Create or support programs that improve student transitions to and through postsecondary education (up to post baccalaureate) and into employment or programs that support these transitions for individuals with disabilities; and</a:t>
          </a:r>
        </a:p>
      </dgm:t>
    </dgm:pt>
    <dgm:pt modelId="{B229AA83-6F08-487D-B76D-E1F40871435C}" type="parTrans" cxnId="{357348DC-4038-42BF-BB36-B72505BD28C2}">
      <dgm:prSet/>
      <dgm:spPr/>
      <dgm:t>
        <a:bodyPr/>
        <a:lstStyle/>
        <a:p>
          <a:endParaRPr lang="en-US"/>
        </a:p>
      </dgm:t>
    </dgm:pt>
    <dgm:pt modelId="{D30E0511-033E-46EC-9969-6E0933102566}" type="sibTrans" cxnId="{357348DC-4038-42BF-BB36-B72505BD28C2}">
      <dgm:prSet/>
      <dgm:spPr/>
      <dgm:t>
        <a:bodyPr/>
        <a:lstStyle/>
        <a:p>
          <a:endParaRPr lang="en-US"/>
        </a:p>
      </dgm:t>
    </dgm:pt>
    <dgm:pt modelId="{094B3AC0-3E3E-4622-BF12-B67AA735238B}">
      <dgm:prSet/>
      <dgm:spPr/>
      <dgm:t>
        <a:bodyPr/>
        <a:lstStyle/>
        <a:p>
          <a:pPr>
            <a:buFont typeface="Symbol" panose="05050102010706020507" pitchFamily="18" charset="2"/>
            <a:buChar char=""/>
          </a:pPr>
          <a:r>
            <a:rPr lang="en-US"/>
            <a:t>Scale programs that promote equity and diversity among those served.</a:t>
          </a:r>
        </a:p>
      </dgm:t>
    </dgm:pt>
    <dgm:pt modelId="{5CBCA294-7D11-4185-93D6-D0EF5B856982}" type="parTrans" cxnId="{E0D933D7-2305-449F-A2FB-53F84C2A7D0F}">
      <dgm:prSet/>
      <dgm:spPr/>
      <dgm:t>
        <a:bodyPr/>
        <a:lstStyle/>
        <a:p>
          <a:endParaRPr lang="en-US"/>
        </a:p>
      </dgm:t>
    </dgm:pt>
    <dgm:pt modelId="{500C3737-F479-4FD7-B5E0-3D2FDA8D3BA2}" type="sibTrans" cxnId="{E0D933D7-2305-449F-A2FB-53F84C2A7D0F}">
      <dgm:prSet/>
      <dgm:spPr/>
      <dgm:t>
        <a:bodyPr/>
        <a:lstStyle/>
        <a:p>
          <a:endParaRPr lang="en-US"/>
        </a:p>
      </dgm:t>
    </dgm:pt>
    <dgm:pt modelId="{80B89D53-5967-4842-9AC4-40C62BC12FB0}" type="pres">
      <dgm:prSet presAssocID="{B8CAF135-EAAB-4D40-9DA8-BCABB773ED93}" presName="Name0" presStyleCnt="0">
        <dgm:presLayoutVars>
          <dgm:dir/>
          <dgm:animLvl val="lvl"/>
          <dgm:resizeHandles val="exact"/>
        </dgm:presLayoutVars>
      </dgm:prSet>
      <dgm:spPr/>
    </dgm:pt>
    <dgm:pt modelId="{E26A5664-A8FE-40A7-90CA-5387264A8EEE}" type="pres">
      <dgm:prSet presAssocID="{094B3AC0-3E3E-4622-BF12-B67AA735238B}" presName="boxAndChildren" presStyleCnt="0"/>
      <dgm:spPr/>
    </dgm:pt>
    <dgm:pt modelId="{67E46182-7D32-42A5-B115-59E5B1E58E46}" type="pres">
      <dgm:prSet presAssocID="{094B3AC0-3E3E-4622-BF12-B67AA735238B}" presName="parentTextBox" presStyleLbl="node1" presStyleIdx="0" presStyleCnt="2"/>
      <dgm:spPr/>
    </dgm:pt>
    <dgm:pt modelId="{19EDB48E-7675-4B2B-BE86-2FA6C7F8754D}" type="pres">
      <dgm:prSet presAssocID="{D30E0511-033E-46EC-9969-6E0933102566}" presName="sp" presStyleCnt="0"/>
      <dgm:spPr/>
    </dgm:pt>
    <dgm:pt modelId="{30D920EE-848D-4092-9C33-B512FCF99C15}" type="pres">
      <dgm:prSet presAssocID="{4D49B2F1-7BE2-4AFF-ACE2-027AA24FA892}" presName="arrowAndChildren" presStyleCnt="0"/>
      <dgm:spPr/>
    </dgm:pt>
    <dgm:pt modelId="{FF2D0D3B-A459-4E13-AFB5-68FBF483D4FC}" type="pres">
      <dgm:prSet presAssocID="{4D49B2F1-7BE2-4AFF-ACE2-027AA24FA892}" presName="parentTextArrow" presStyleLbl="node1" presStyleIdx="1" presStyleCnt="2"/>
      <dgm:spPr/>
    </dgm:pt>
  </dgm:ptLst>
  <dgm:cxnLst>
    <dgm:cxn modelId="{967D0430-CE8E-4685-A0D1-0C18A2AFAF55}" type="presOf" srcId="{B8CAF135-EAAB-4D40-9DA8-BCABB773ED93}" destId="{80B89D53-5967-4842-9AC4-40C62BC12FB0}" srcOrd="0" destOrd="0" presId="urn:microsoft.com/office/officeart/2005/8/layout/process4"/>
    <dgm:cxn modelId="{14638556-9102-4FDD-A6AC-67FDA45D962B}" type="presOf" srcId="{4D49B2F1-7BE2-4AFF-ACE2-027AA24FA892}" destId="{FF2D0D3B-A459-4E13-AFB5-68FBF483D4FC}" srcOrd="0" destOrd="0" presId="urn:microsoft.com/office/officeart/2005/8/layout/process4"/>
    <dgm:cxn modelId="{4AB2107E-A47B-4242-A69F-844C0580BB7B}" type="presOf" srcId="{094B3AC0-3E3E-4622-BF12-B67AA735238B}" destId="{67E46182-7D32-42A5-B115-59E5B1E58E46}" srcOrd="0" destOrd="0" presId="urn:microsoft.com/office/officeart/2005/8/layout/process4"/>
    <dgm:cxn modelId="{E0D933D7-2305-449F-A2FB-53F84C2A7D0F}" srcId="{B8CAF135-EAAB-4D40-9DA8-BCABB773ED93}" destId="{094B3AC0-3E3E-4622-BF12-B67AA735238B}" srcOrd="1" destOrd="0" parTransId="{5CBCA294-7D11-4185-93D6-D0EF5B856982}" sibTransId="{500C3737-F479-4FD7-B5E0-3D2FDA8D3BA2}"/>
    <dgm:cxn modelId="{357348DC-4038-42BF-BB36-B72505BD28C2}" srcId="{B8CAF135-EAAB-4D40-9DA8-BCABB773ED93}" destId="{4D49B2F1-7BE2-4AFF-ACE2-027AA24FA892}" srcOrd="0" destOrd="0" parTransId="{B229AA83-6F08-487D-B76D-E1F40871435C}" sibTransId="{D30E0511-033E-46EC-9969-6E0933102566}"/>
    <dgm:cxn modelId="{826F7BE8-DFA7-4CE1-8DF3-6E6E32E6BECB}" type="presParOf" srcId="{80B89D53-5967-4842-9AC4-40C62BC12FB0}" destId="{E26A5664-A8FE-40A7-90CA-5387264A8EEE}" srcOrd="0" destOrd="0" presId="urn:microsoft.com/office/officeart/2005/8/layout/process4"/>
    <dgm:cxn modelId="{6F6DECF6-D682-4A49-81C9-9C7759DA29C8}" type="presParOf" srcId="{E26A5664-A8FE-40A7-90CA-5387264A8EEE}" destId="{67E46182-7D32-42A5-B115-59E5B1E58E46}" srcOrd="0" destOrd="0" presId="urn:microsoft.com/office/officeart/2005/8/layout/process4"/>
    <dgm:cxn modelId="{7DC6DF64-7607-46DE-9674-C2F183F28568}" type="presParOf" srcId="{80B89D53-5967-4842-9AC4-40C62BC12FB0}" destId="{19EDB48E-7675-4B2B-BE86-2FA6C7F8754D}" srcOrd="1" destOrd="0" presId="urn:microsoft.com/office/officeart/2005/8/layout/process4"/>
    <dgm:cxn modelId="{826D7D40-B6AD-4378-9A7B-D881F10461D7}" type="presParOf" srcId="{80B89D53-5967-4842-9AC4-40C62BC12FB0}" destId="{30D920EE-848D-4092-9C33-B512FCF99C15}" srcOrd="2" destOrd="0" presId="urn:microsoft.com/office/officeart/2005/8/layout/process4"/>
    <dgm:cxn modelId="{500162A3-6B3B-4BBF-8A26-82555555B0D4}" type="presParOf" srcId="{30D920EE-848D-4092-9C33-B512FCF99C15}" destId="{FF2D0D3B-A459-4E13-AFB5-68FBF483D4FC}" srcOrd="0" destOrd="0" presId="urn:microsoft.com/office/officeart/2005/8/layout/process4"/>
  </dgm:cxnLst>
  <dgm:bg/>
  <dgm:whole/>
  <dgm:extLst>
    <a:ext uri="http://schemas.microsoft.com/office/drawing/2008/diagram">
      <dsp:dataModelExt xmlns:dsp="http://schemas.microsoft.com/office/drawing/2008/diagram" relId="rId10"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46182-7D32-42A5-B115-59E5B1E58E46}">
      <dsp:nvSpPr>
        <dsp:cNvPr id="0" name=""/>
        <dsp:cNvSpPr/>
      </dsp:nvSpPr>
      <dsp:spPr>
        <a:xfrm>
          <a:off x="0" y="2659797"/>
          <a:ext cx="5331884" cy="174511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Scale programs that promote equity and diversity among those served.</a:t>
          </a:r>
        </a:p>
      </dsp:txBody>
      <dsp:txXfrm>
        <a:off x="0" y="2659797"/>
        <a:ext cx="5331884" cy="1745115"/>
      </dsp:txXfrm>
    </dsp:sp>
    <dsp:sp modelId="{FF2D0D3B-A459-4E13-AFB5-68FBF483D4FC}">
      <dsp:nvSpPr>
        <dsp:cNvPr id="0" name=""/>
        <dsp:cNvSpPr/>
      </dsp:nvSpPr>
      <dsp:spPr>
        <a:xfrm rot="10800000">
          <a:off x="0" y="1987"/>
          <a:ext cx="5331884" cy="2683987"/>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en-US" sz="1800" kern="1200"/>
            <a:t>Create or support programs that improve student transitions to and through postsecondary education (up to post baccalaureate) and into employment or programs that support these transitions for individuals with disabilities; and</a:t>
          </a:r>
        </a:p>
      </dsp:txBody>
      <dsp:txXfrm rot="10800000">
        <a:off x="0" y="1987"/>
        <a:ext cx="5331884" cy="174397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37" tIns="46219" rIns="92437" bIns="46219" rtlCol="0"/>
          <a:lstStyle>
            <a:lvl1pPr algn="r">
              <a:defRPr sz="1200"/>
            </a:lvl1pPr>
          </a:lstStyle>
          <a:p>
            <a:fld id="{6DA8B1F9-B377-462F-823D-764624B4165D}" type="datetimeFigureOut">
              <a:rPr lang="en-US" smtClean="0"/>
              <a:pPr/>
              <a:t>9/15/2023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37" tIns="46219" rIns="92437" bIns="46219" rtlCol="0" anchor="b"/>
          <a:lstStyle>
            <a:lvl1pPr algn="r">
              <a:defRPr sz="1200"/>
            </a:lvl1pPr>
          </a:lstStyle>
          <a:p>
            <a:fld id="{1075F03C-B709-4F76-85C1-105050049993}" type="slidenum">
              <a:rPr lang="en-US" smtClean="0"/>
              <a:pPr/>
              <a:t>‹#›</a:t>
            </a:fld>
            <a:endParaRPr lang="en-US"/>
          </a:p>
        </p:txBody>
      </p:sp>
    </p:spTree>
    <p:extLst>
      <p:ext uri="{BB962C8B-B14F-4D97-AF65-F5344CB8AC3E}">
        <p14:creationId xmlns:p14="http://schemas.microsoft.com/office/powerpoint/2010/main" val="88795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37" tIns="46219" rIns="92437" bIns="4621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37" tIns="46219" rIns="92437" bIns="46219" rtlCol="0"/>
          <a:lstStyle>
            <a:lvl1pPr algn="r">
              <a:defRPr sz="1200"/>
            </a:lvl1pPr>
          </a:lstStyle>
          <a:p>
            <a:fld id="{8FDC6D60-21C5-4E52-B172-B894C655821C}" type="datetimeFigureOut">
              <a:rPr lang="en-US" smtClean="0"/>
              <a:pPr/>
              <a:t>9/15/2023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37" tIns="46219" rIns="92437" bIns="4621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7" tIns="46219" rIns="92437" bIns="462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37" tIns="46219" rIns="92437" bIns="4621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37" tIns="46219" rIns="92437" bIns="46219" rtlCol="0" anchor="b"/>
          <a:lstStyle>
            <a:lvl1pPr algn="r">
              <a:defRPr sz="1200"/>
            </a:lvl1pPr>
          </a:lstStyle>
          <a:p>
            <a:fld id="{605DD9F2-F49D-4E7A-B42E-B6FD6ECBEB57}" type="slidenum">
              <a:rPr lang="en-US" smtClean="0"/>
              <a:pPr/>
              <a:t>‹#›</a:t>
            </a:fld>
            <a:endParaRPr lang="en-US"/>
          </a:p>
        </p:txBody>
      </p:sp>
    </p:spTree>
    <p:extLst>
      <p:ext uri="{BB962C8B-B14F-4D97-AF65-F5344CB8AC3E}">
        <p14:creationId xmlns:p14="http://schemas.microsoft.com/office/powerpoint/2010/main" val="382887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4</a:t>
            </a:fld>
            <a:endParaRPr lang="en-US"/>
          </a:p>
        </p:txBody>
      </p:sp>
    </p:spTree>
    <p:extLst>
      <p:ext uri="{BB962C8B-B14F-4D97-AF65-F5344CB8AC3E}">
        <p14:creationId xmlns:p14="http://schemas.microsoft.com/office/powerpoint/2010/main" val="1011493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38</a:t>
            </a:fld>
            <a:endParaRPr lang="en-US"/>
          </a:p>
        </p:txBody>
      </p:sp>
    </p:spTree>
    <p:extLst>
      <p:ext uri="{BB962C8B-B14F-4D97-AF65-F5344CB8AC3E}">
        <p14:creationId xmlns:p14="http://schemas.microsoft.com/office/powerpoint/2010/main" val="3061915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40</a:t>
            </a:fld>
            <a:endParaRPr lang="en-US"/>
          </a:p>
        </p:txBody>
      </p:sp>
    </p:spTree>
    <p:extLst>
      <p:ext uri="{BB962C8B-B14F-4D97-AF65-F5344CB8AC3E}">
        <p14:creationId xmlns:p14="http://schemas.microsoft.com/office/powerpoint/2010/main" val="251550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5DD9F2-F49D-4E7A-B42E-B6FD6ECBEB57}" type="slidenum">
              <a:rPr lang="en-US" smtClean="0"/>
              <a:pPr/>
              <a:t>41</a:t>
            </a:fld>
            <a:endParaRPr lang="en-US"/>
          </a:p>
        </p:txBody>
      </p:sp>
    </p:spTree>
    <p:extLst>
      <p:ext uri="{BB962C8B-B14F-4D97-AF65-F5344CB8AC3E}">
        <p14:creationId xmlns:p14="http://schemas.microsoft.com/office/powerpoint/2010/main" val="1824272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5</a:t>
            </a:fld>
            <a:endParaRPr lang="en-US"/>
          </a:p>
        </p:txBody>
      </p:sp>
    </p:spTree>
    <p:extLst>
      <p:ext uri="{BB962C8B-B14F-4D97-AF65-F5344CB8AC3E}">
        <p14:creationId xmlns:p14="http://schemas.microsoft.com/office/powerpoint/2010/main" val="231399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6</a:t>
            </a:fld>
            <a:endParaRPr lang="en-US"/>
          </a:p>
        </p:txBody>
      </p:sp>
    </p:spTree>
    <p:extLst>
      <p:ext uri="{BB962C8B-B14F-4D97-AF65-F5344CB8AC3E}">
        <p14:creationId xmlns:p14="http://schemas.microsoft.com/office/powerpoint/2010/main" val="424062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10</a:t>
            </a:fld>
            <a:endParaRPr lang="en-US"/>
          </a:p>
        </p:txBody>
      </p:sp>
    </p:spTree>
    <p:extLst>
      <p:ext uri="{BB962C8B-B14F-4D97-AF65-F5344CB8AC3E}">
        <p14:creationId xmlns:p14="http://schemas.microsoft.com/office/powerpoint/2010/main" val="1876655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11</a:t>
            </a:fld>
            <a:endParaRPr lang="en-US"/>
          </a:p>
        </p:txBody>
      </p:sp>
    </p:spTree>
    <p:extLst>
      <p:ext uri="{BB962C8B-B14F-4D97-AF65-F5344CB8AC3E}">
        <p14:creationId xmlns:p14="http://schemas.microsoft.com/office/powerpoint/2010/main" val="418554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17</a:t>
            </a:fld>
            <a:endParaRPr lang="en-US"/>
          </a:p>
        </p:txBody>
      </p:sp>
    </p:spTree>
    <p:extLst>
      <p:ext uri="{BB962C8B-B14F-4D97-AF65-F5344CB8AC3E}">
        <p14:creationId xmlns:p14="http://schemas.microsoft.com/office/powerpoint/2010/main" val="3939178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Same comment as slide 12</a:t>
            </a:r>
          </a:p>
        </p:txBody>
      </p:sp>
      <p:sp>
        <p:nvSpPr>
          <p:cNvPr id="4" name="Slide Number Placeholder 3"/>
          <p:cNvSpPr>
            <a:spLocks noGrp="1"/>
          </p:cNvSpPr>
          <p:nvPr>
            <p:ph type="sldNum" sz="quarter" idx="5"/>
          </p:nvPr>
        </p:nvSpPr>
        <p:spPr/>
        <p:txBody>
          <a:bodyPr/>
          <a:lstStyle/>
          <a:p>
            <a:fld id="{605DD9F2-F49D-4E7A-B42E-B6FD6ECBEB57}" type="slidenum">
              <a:rPr lang="en-US" smtClean="0"/>
              <a:pPr/>
              <a:t>18</a:t>
            </a:fld>
            <a:endParaRPr lang="en-US"/>
          </a:p>
        </p:txBody>
      </p:sp>
    </p:spTree>
    <p:extLst>
      <p:ext uri="{BB962C8B-B14F-4D97-AF65-F5344CB8AC3E}">
        <p14:creationId xmlns:p14="http://schemas.microsoft.com/office/powerpoint/2010/main" val="2656139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19</a:t>
            </a:fld>
            <a:endParaRPr lang="en-US"/>
          </a:p>
        </p:txBody>
      </p:sp>
    </p:spTree>
    <p:extLst>
      <p:ext uri="{BB962C8B-B14F-4D97-AF65-F5344CB8AC3E}">
        <p14:creationId xmlns:p14="http://schemas.microsoft.com/office/powerpoint/2010/main" val="4104764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05DD9F2-F49D-4E7A-B42E-B6FD6ECBEB57}" type="slidenum">
              <a:rPr lang="en-US" smtClean="0"/>
              <a:pPr/>
              <a:t>25</a:t>
            </a:fld>
            <a:endParaRPr lang="en-US"/>
          </a:p>
        </p:txBody>
      </p:sp>
    </p:spTree>
    <p:extLst>
      <p:ext uri="{BB962C8B-B14F-4D97-AF65-F5344CB8AC3E}">
        <p14:creationId xmlns:p14="http://schemas.microsoft.com/office/powerpoint/2010/main" val="1476495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45060"/>
            <a:ext cx="7772400" cy="2167881"/>
          </a:xfrm>
        </p:spPr>
        <p:txBody>
          <a:bodyPr anchor="b">
            <a:noAutofit/>
          </a:bodyPr>
          <a:lstStyle>
            <a:lvl1pPr>
              <a:lnSpc>
                <a:spcPct val="100000"/>
              </a:lnSpc>
              <a:defRPr sz="6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800">
                <a:solidFill>
                  <a:schemeClr val="tx1"/>
                </a:solidFill>
                <a:latin typeface="Times New Roman" panose="02020603050405020304" pitchFamily="18" charset="0"/>
                <a:ea typeface="Verdana" panose="020B0604030504040204" pitchFamily="34" charset="0"/>
                <a:cs typeface="Times New Roman" panose="020206030504050203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04226" y="152400"/>
            <a:ext cx="3335548" cy="22098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Content Placeholder 2"/>
          <p:cNvSpPr>
            <a:spLocks noGrp="1"/>
          </p:cNvSpPr>
          <p:nvPr>
            <p:ph idx="1"/>
          </p:nvPr>
        </p:nvSpPr>
        <p:spPr>
          <a:xfrm>
            <a:off x="457200" y="914400"/>
            <a:ext cx="8229600" cy="5211763"/>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sz="1600">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vl6pPr>
              <a:defRPr/>
            </a:lvl6pPr>
            <a:lvl7pPr>
              <a:defRPr/>
            </a:lvl7pPr>
            <a:lvl8pPr>
              <a:defRPr/>
            </a:lvl8pPr>
            <a:lvl9pPr>
              <a:buFont typeface="Arial" pitchFamily="34" charset="0"/>
              <a:buChar cha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b="1" kern="1200" dirty="0" smtClean="0">
                <a:solidFill>
                  <a:srgbClr val="0065A0"/>
                </a:solidFill>
                <a:effectLst>
                  <a:outerShdw blurRad="63500" dist="38100" dir="5400000" algn="t" rotWithShape="0">
                    <a:prstClr val="black">
                      <a:alpha val="25000"/>
                    </a:prstClr>
                  </a:outerShdw>
                </a:effectLst>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
        <p:nvSpPr>
          <p:cNvPr id="3" name="Text Placeholder 2"/>
          <p:cNvSpPr>
            <a:spLocks noGrp="1"/>
          </p:cNvSpPr>
          <p:nvPr>
            <p:ph type="body" idx="1"/>
          </p:nvPr>
        </p:nvSpPr>
        <p:spPr>
          <a:xfrm>
            <a:off x="722313" y="4068763"/>
            <a:ext cx="7772400" cy="1131887"/>
          </a:xfrm>
        </p:spPr>
        <p:txBody>
          <a:bodyPr anchor="t">
            <a:normAutofit/>
          </a:bodyPr>
          <a:lstStyle>
            <a:lvl1pPr marL="0" indent="0" algn="ctr">
              <a:buNone/>
              <a:defRPr sz="2400">
                <a:solidFill>
                  <a:schemeClr val="tx1"/>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Oval 6"/>
          <p:cNvSpPr/>
          <p:nvPr/>
        </p:nvSpPr>
        <p:spPr>
          <a:xfrm>
            <a:off x="4495800"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990600"/>
            <a:ext cx="40386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467544" y="990600"/>
            <a:ext cx="4041648"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916829"/>
            <a:ext cx="1371600" cy="908685"/>
          </a:xfrm>
          <a:prstGeom prst="rect">
            <a:avLst/>
          </a:prstGeom>
          <a:ln>
            <a:noFill/>
          </a:ln>
        </p:spPr>
      </p:pic>
      <p:sp>
        <p:nvSpPr>
          <p:cNvPr id="11" name="Title 1"/>
          <p:cNvSpPr>
            <a:spLocks noGrp="1"/>
          </p:cNvSpPr>
          <p:nvPr>
            <p:ph type="title" hasCustomPrompt="1"/>
          </p:nvPr>
        </p:nvSpPr>
        <p:spPr>
          <a:xfrm>
            <a:off x="462372" y="76200"/>
            <a:ext cx="8219256"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32656"/>
            <a:ext cx="8229600" cy="979512"/>
          </a:xfrm>
          <a:prstGeom prst="rect">
            <a:avLst/>
          </a:prstGeom>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Lst>
  <p:hf hdr="0" ftr="0" dt="0"/>
  <p:txStyles>
    <p:titleStyle>
      <a:lvl1pPr algn="ctr" defTabSz="914400" rtl="0" eaLnBrk="1" latinLnBrk="0" hangingPunct="1">
        <a:lnSpc>
          <a:spcPts val="5800"/>
        </a:lnSpc>
        <a:spcBef>
          <a:spcPct val="0"/>
        </a:spcBef>
        <a:buNone/>
        <a:defRPr sz="4200" b="1" kern="1200">
          <a:solidFill>
            <a:srgbClr val="0065A0"/>
          </a:solidFill>
          <a:effectLst>
            <a:outerShdw blurRad="38100" dist="38100" dir="2700000" algn="tl">
              <a:srgbClr val="000000">
                <a:alpha val="43137"/>
              </a:srgbClr>
            </a:outerShdw>
          </a:effectLst>
          <a:latin typeface="Arial" panose="020B0604020202020204" pitchFamily="34" charset="0"/>
          <a:ea typeface="Verdana" panose="020B0604030504040204" pitchFamily="34" charset="0"/>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ccb.org/cte/wp-content/uploads/2018/01/Statewide-Career-Pathway-Definition-as-adopted-by-the-ICCB-on-Dec-1.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IBT.ICCB@illinois.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gata.illinois.gov/resources.html" TargetMode="External"/><Relationship Id="rId2" Type="http://schemas.openxmlformats.org/officeDocument/2006/relationships/hyperlink" Target="https://www2.illinois.gov/sites/GATA/Pages/ResourceLibrary.aspx"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hyperlink" Target="https://www.iccb.org/grant-opportunities/" TargetMode="External"/><Relationship Id="rId2" Type="http://schemas.openxmlformats.org/officeDocument/2006/relationships/hyperlink" Target="mailto:iccb.ibt@illinois.gov"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ICCB.grantpayments@illinois.gov"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mailto:Lavon.Nelson@illinois.gov" TargetMode="External"/><Relationship Id="rId2" Type="http://schemas.openxmlformats.org/officeDocument/2006/relationships/hyperlink" Target="mailto:ICCB.grantpayments@illlinois.gov" TargetMode="External"/><Relationship Id="rId1" Type="http://schemas.openxmlformats.org/officeDocument/2006/relationships/slideLayout" Target="../slideLayouts/slideLayout4.xml"/><Relationship Id="rId5" Type="http://schemas.openxmlformats.org/officeDocument/2006/relationships/image" Target="../media/image9.emf"/><Relationship Id="rId4" Type="http://schemas.openxmlformats.org/officeDocument/2006/relationships/hyperlink" Target="mailto:Alex.Weidenhamer@illinois.gov"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sam.gov/content/home.&#160;" TargetMode="External"/><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slideLayout" Target="../slideLayouts/slideLayout2.xml"/><Relationship Id="rId7" Type="http://schemas.openxmlformats.org/officeDocument/2006/relationships/diagramLayout" Target="../diagrams/layout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diagramData" Target="../diagrams/data1.xml"/><Relationship Id="rId5" Type="http://schemas.openxmlformats.org/officeDocument/2006/relationships/image" Target="../media/image5.jpeg"/><Relationship Id="rId10" Type="http://schemas.microsoft.com/office/2007/relationships/diagramDrawing" Target="../diagrams/drawing1.xml"/><Relationship Id="rId4" Type="http://schemas.openxmlformats.org/officeDocument/2006/relationships/notesSlide" Target="../notesSlides/notesSlide1.xml"/><Relationship Id="rId9" Type="http://schemas.openxmlformats.org/officeDocument/2006/relationships/diagramColors" Target="../diagrams/colors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iccb.org/grant-opportunitie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ICCB.IBT@illinois.gov"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Alex.Weidenhamer@illinois.gov" TargetMode="External"/><Relationship Id="rId2" Type="http://schemas.openxmlformats.org/officeDocument/2006/relationships/hyperlink" Target="mailto:Lavon.Nelson@illinois.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2167881"/>
          </a:xfrm>
        </p:spPr>
        <p:txBody>
          <a:bodyPr/>
          <a:lstStyle/>
          <a:p>
            <a:r>
              <a:rPr lang="en-US" sz="3600" dirty="0">
                <a:latin typeface="Arial"/>
                <a:ea typeface="Verdana"/>
                <a:cs typeface="Arial"/>
              </a:rPr>
              <a:t>FY2024 </a:t>
            </a:r>
            <a:br>
              <a:rPr lang="en-US" sz="3600" dirty="0"/>
            </a:br>
            <a:r>
              <a:rPr lang="en-US" sz="3600" dirty="0">
                <a:latin typeface="Arial"/>
                <a:ea typeface="Verdana"/>
                <a:cs typeface="Arial"/>
              </a:rPr>
              <a:t>Innovative Bridge and Transition</a:t>
            </a:r>
            <a:br>
              <a:rPr lang="en-US" sz="3600" dirty="0"/>
            </a:br>
            <a:r>
              <a:rPr lang="en-US" sz="3600" dirty="0">
                <a:latin typeface="Arial"/>
                <a:ea typeface="Verdana"/>
                <a:cs typeface="Arial"/>
              </a:rPr>
              <a:t>Notice of Funding Opportunity</a:t>
            </a:r>
            <a:br>
              <a:rPr lang="en-US" sz="3600" dirty="0"/>
            </a:br>
            <a:r>
              <a:rPr lang="en-US" sz="3600" dirty="0">
                <a:latin typeface="Arial"/>
                <a:ea typeface="Verdana"/>
                <a:cs typeface="Arial"/>
              </a:rPr>
              <a:t>Bidder’s Conference</a:t>
            </a:r>
          </a:p>
        </p:txBody>
      </p:sp>
      <p:sp>
        <p:nvSpPr>
          <p:cNvPr id="3" name="Subtitle 2"/>
          <p:cNvSpPr>
            <a:spLocks noGrp="1"/>
          </p:cNvSpPr>
          <p:nvPr>
            <p:ph type="subTitle" idx="1"/>
          </p:nvPr>
        </p:nvSpPr>
        <p:spPr>
          <a:xfrm>
            <a:off x="1371600" y="4800600"/>
            <a:ext cx="6400800" cy="1524000"/>
          </a:xfrm>
        </p:spPr>
        <p:txBody>
          <a:bodyPr vert="horz" lIns="91440" tIns="45720" rIns="91440" bIns="45720" rtlCol="0" anchor="t">
            <a:normAutofit fontScale="85000" lnSpcReduction="20000"/>
          </a:bodyPr>
          <a:lstStyle/>
          <a:p>
            <a:r>
              <a:rPr lang="en-US" dirty="0">
                <a:latin typeface="Times New Roman"/>
                <a:ea typeface="Verdana"/>
                <a:cs typeface="Times New Roman"/>
              </a:rPr>
              <a:t>Lavon Nelson</a:t>
            </a:r>
          </a:p>
          <a:p>
            <a:r>
              <a:rPr lang="en-US" dirty="0">
                <a:latin typeface="Times New Roman"/>
                <a:ea typeface="Verdana"/>
                <a:cs typeface="Times New Roman"/>
              </a:rPr>
              <a:t>Alex Weidenhamer</a:t>
            </a:r>
          </a:p>
          <a:p>
            <a:endParaRPr lang="en-US" dirty="0">
              <a:latin typeface="Times New Roman"/>
              <a:ea typeface="Verdana"/>
              <a:cs typeface="Times New Roman"/>
            </a:endParaRPr>
          </a:p>
          <a:p>
            <a:r>
              <a:rPr lang="en-US" dirty="0">
                <a:latin typeface="Times New Roman"/>
                <a:ea typeface="Verdana"/>
                <a:cs typeface="Times New Roman"/>
              </a:rPr>
              <a:t>September 15, 2023 – Virtual Webinar</a:t>
            </a:r>
          </a:p>
        </p:txBody>
      </p:sp>
    </p:spTree>
    <p:extLst>
      <p:ext uri="{BB962C8B-B14F-4D97-AF65-F5344CB8AC3E}">
        <p14:creationId xmlns:p14="http://schemas.microsoft.com/office/powerpoint/2010/main" val="1153720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OBJECTIVES</a:t>
            </a:r>
            <a:br>
              <a:rPr lang="en-US"/>
            </a:br>
            <a:r>
              <a:rPr lang="en-US"/>
              <a:t>and </a:t>
            </a:r>
            <a:br>
              <a:rPr lang="en-US"/>
            </a:br>
            <a:r>
              <a:rPr lang="en-US"/>
              <a:t>ACTIVITIES</a:t>
            </a:r>
          </a:p>
        </p:txBody>
      </p:sp>
    </p:spTree>
    <p:extLst>
      <p:ext uri="{BB962C8B-B14F-4D97-AF65-F5344CB8AC3E}">
        <p14:creationId xmlns:p14="http://schemas.microsoft.com/office/powerpoint/2010/main" val="239183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028" y="346014"/>
            <a:ext cx="8219256" cy="763488"/>
          </a:xfrm>
        </p:spPr>
        <p:txBody>
          <a:bodyPr/>
          <a:lstStyle/>
          <a:p>
            <a:r>
              <a:rPr lang="en-US" sz="2800"/>
              <a:t>Grant Objectives – must select one and identify in the application</a:t>
            </a:r>
          </a:p>
        </p:txBody>
      </p:sp>
      <p:sp>
        <p:nvSpPr>
          <p:cNvPr id="3" name="Content Placeholder 2"/>
          <p:cNvSpPr>
            <a:spLocks noGrp="1"/>
          </p:cNvSpPr>
          <p:nvPr>
            <p:ph idx="1"/>
          </p:nvPr>
        </p:nvSpPr>
        <p:spPr>
          <a:xfrm>
            <a:off x="452028" y="1295400"/>
            <a:ext cx="8229600" cy="5211763"/>
          </a:xfrm>
        </p:spPr>
        <p:txBody>
          <a:bodyPr vert="horz" lIns="91440" tIns="45720" rIns="91440" bIns="45720" rtlCol="0" anchor="t">
            <a:normAutofit fontScale="85000" lnSpcReduction="20000"/>
          </a:bodyPr>
          <a:lstStyle/>
          <a:p>
            <a:r>
              <a:rPr lang="en-US" b="1">
                <a:latin typeface="Times New Roman"/>
                <a:cs typeface="Times New Roman"/>
              </a:rPr>
              <a:t>Objective 1: Adult Education Bridge and Integrated Education and Training Programming:</a:t>
            </a:r>
            <a:r>
              <a:rPr lang="en-US">
                <a:latin typeface="Times New Roman"/>
                <a:cs typeface="Times New Roman"/>
              </a:rPr>
              <a:t> Create new and greatly expand bridge or integrated education and training programming, which shall include contextualized basic reading, math, and language skills, occupational competencies, and employability skills. This objective shall not supplant required bridge and IET activities under WIOA Title II, Adult Education and Literacy FY2023 implementation. </a:t>
            </a:r>
            <a:endParaRPr lang="en-US"/>
          </a:p>
          <a:p>
            <a:pPr marL="0" indent="0">
              <a:buNone/>
            </a:pPr>
            <a:endParaRPr lang="en-US"/>
          </a:p>
          <a:p>
            <a:r>
              <a:rPr lang="en-US" b="1">
                <a:latin typeface="Times New Roman"/>
                <a:cs typeface="Times New Roman"/>
              </a:rPr>
              <a:t>Objective 2:</a:t>
            </a:r>
            <a:r>
              <a:rPr lang="en-US">
                <a:latin typeface="Times New Roman"/>
                <a:cs typeface="Times New Roman"/>
              </a:rPr>
              <a:t> </a:t>
            </a:r>
            <a:r>
              <a:rPr lang="en-US" b="1">
                <a:latin typeface="Times New Roman"/>
                <a:cs typeface="Times New Roman"/>
              </a:rPr>
              <a:t>Seamless Transitions for College and Career Pathways:</a:t>
            </a:r>
            <a:r>
              <a:rPr lang="en-US">
                <a:latin typeface="Times New Roman"/>
                <a:cs typeface="Times New Roman"/>
              </a:rPr>
              <a:t> Implement programs that provide seamless transitions from high school to college or between postsecondary institutions, including but not limited to: curriculum alignment between secondary and postsecondary institutions, curriculum alignment and articulation efforts between postsecondary institutions (2+2 agreements, up to graduate level work), dual credit programming, CTE program of study development and implementation, college and career pathway endorsement activities, and pre-apprenticeship to apprenticeship partnerships. Specifically, applicants should consider programs that provide seamless transitions for students, including out-of-school youth, into and through college and career pathways that prepare them for high-skill, high-wage, and in-demand careers. </a:t>
            </a:r>
            <a:endParaRPr lang="en-US"/>
          </a:p>
          <a:p>
            <a:pPr marL="0" indent="0">
              <a:buNone/>
            </a:pPr>
            <a:endParaRPr lang="en-US"/>
          </a:p>
          <a:p>
            <a:endParaRPr lang="en-US"/>
          </a:p>
        </p:txBody>
      </p:sp>
    </p:spTree>
    <p:extLst>
      <p:ext uri="{BB962C8B-B14F-4D97-AF65-F5344CB8AC3E}">
        <p14:creationId xmlns:p14="http://schemas.microsoft.com/office/powerpoint/2010/main" val="3246553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80F0E-E13A-63C7-90E0-9CE6722F6AD5}"/>
              </a:ext>
            </a:extLst>
          </p:cNvPr>
          <p:cNvSpPr>
            <a:spLocks noGrp="1"/>
          </p:cNvSpPr>
          <p:nvPr>
            <p:ph type="title"/>
          </p:nvPr>
        </p:nvSpPr>
        <p:spPr/>
        <p:txBody>
          <a:bodyPr/>
          <a:lstStyle/>
          <a:p>
            <a:r>
              <a:rPr lang="en-US" dirty="0">
                <a:latin typeface="Arial"/>
                <a:ea typeface="Verdana"/>
                <a:cs typeface="Arial"/>
              </a:rPr>
              <a:t>Objective 2, Cont'd</a:t>
            </a:r>
            <a:endParaRPr lang="en-US" dirty="0"/>
          </a:p>
        </p:txBody>
      </p:sp>
      <p:sp>
        <p:nvSpPr>
          <p:cNvPr id="3" name="Content Placeholder 2">
            <a:extLst>
              <a:ext uri="{FF2B5EF4-FFF2-40B4-BE49-F238E27FC236}">
                <a16:creationId xmlns:a16="http://schemas.microsoft.com/office/drawing/2014/main" id="{3EDBFDFA-DA22-B420-557A-02229B1B7FEE}"/>
              </a:ext>
            </a:extLst>
          </p:cNvPr>
          <p:cNvSpPr>
            <a:spLocks noGrp="1"/>
          </p:cNvSpPr>
          <p:nvPr>
            <p:ph idx="1"/>
          </p:nvPr>
        </p:nvSpPr>
        <p:spPr/>
        <p:txBody>
          <a:bodyPr vert="horz" lIns="91440" tIns="45720" rIns="91440" bIns="45720" rtlCol="0" anchor="t">
            <a:normAutofit lnSpcReduction="10000"/>
          </a:bodyPr>
          <a:lstStyle/>
          <a:p>
            <a:r>
              <a:rPr lang="en-US" dirty="0">
                <a:latin typeface="Times New Roman"/>
                <a:cs typeface="Times New Roman"/>
              </a:rPr>
              <a:t>2a-</a:t>
            </a:r>
            <a:r>
              <a:rPr lang="en-US" dirty="0"/>
              <a:t>Curriculum alignment between secondary and postsecondary institutions, curriculum alignment and articulation efforts between postsecondary institutions (2 +2 agreements, up to graduate level work)</a:t>
            </a:r>
          </a:p>
          <a:p>
            <a:r>
              <a:rPr lang="en-US" dirty="0">
                <a:latin typeface="Times New Roman"/>
                <a:cs typeface="Times New Roman"/>
              </a:rPr>
              <a:t>2b-Dual credit programming, CTE program of study development and implementation, or college and career pathway endorsement activities</a:t>
            </a:r>
          </a:p>
          <a:p>
            <a:r>
              <a:rPr lang="en-US" dirty="0">
                <a:latin typeface="Times New Roman"/>
                <a:cs typeface="Times New Roman"/>
              </a:rPr>
              <a:t>2c-</a:t>
            </a:r>
            <a:r>
              <a:rPr lang="en-US" dirty="0"/>
              <a:t>Pre-apprenticeship to apprenticeship partnerships and implementation</a:t>
            </a:r>
            <a:endParaRPr lang="en-US" dirty="0">
              <a:latin typeface="Times New Roman"/>
              <a:cs typeface="Times New Roman"/>
            </a:endParaRPr>
          </a:p>
          <a:p>
            <a:r>
              <a:rPr lang="en-US" dirty="0">
                <a:latin typeface="Times New Roman"/>
                <a:cs typeface="Times New Roman"/>
              </a:rPr>
              <a:t>2d-</a:t>
            </a:r>
            <a:r>
              <a:rPr lang="en-US" dirty="0"/>
              <a:t>Out-of-School Youth Career Activities: The program is specifically aimed at helping out-of-school youth (ages 16-24) to become reoriented and motivated to complete their education by allowing students to participate in adult education instruction as well as career training activities.</a:t>
            </a:r>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3622798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B4212-E90D-4E88-9637-22FB6F4F5346}"/>
              </a:ext>
            </a:extLst>
          </p:cNvPr>
          <p:cNvSpPr>
            <a:spLocks noGrp="1"/>
          </p:cNvSpPr>
          <p:nvPr>
            <p:ph type="title"/>
          </p:nvPr>
        </p:nvSpPr>
        <p:spPr/>
        <p:txBody>
          <a:bodyPr/>
          <a:lstStyle/>
          <a:p>
            <a:r>
              <a:rPr lang="en-US"/>
              <a:t>Grant objectives, Cont’d</a:t>
            </a:r>
          </a:p>
        </p:txBody>
      </p:sp>
      <p:sp>
        <p:nvSpPr>
          <p:cNvPr id="3" name="Content Placeholder 2">
            <a:extLst>
              <a:ext uri="{FF2B5EF4-FFF2-40B4-BE49-F238E27FC236}">
                <a16:creationId xmlns:a16="http://schemas.microsoft.com/office/drawing/2014/main" id="{9D0AF297-AF9D-48C9-83C7-32C44FC9AB4C}"/>
              </a:ext>
            </a:extLst>
          </p:cNvPr>
          <p:cNvSpPr>
            <a:spLocks noGrp="1"/>
          </p:cNvSpPr>
          <p:nvPr>
            <p:ph idx="1"/>
          </p:nvPr>
        </p:nvSpPr>
        <p:spPr/>
        <p:txBody>
          <a:bodyPr>
            <a:normAutofit fontScale="85000" lnSpcReduction="20000"/>
          </a:bodyPr>
          <a:lstStyle/>
          <a:p>
            <a:pPr lvl="0"/>
            <a:endParaRPr lang="en-US" b="1"/>
          </a:p>
          <a:p>
            <a:pPr lvl="0"/>
            <a:r>
              <a:rPr lang="en-US" b="1"/>
              <a:t>Objective 3: Wrap-around Support Services:</a:t>
            </a:r>
            <a:r>
              <a:rPr lang="en-US"/>
              <a:t> Utilize transition/wrap-around services which provide students with the information and assistance they need to equitably access and persist along their career pathway. This may include providing wrap-around services for students transitioning from adult education or remedial coursework to credit or occupational programs, or from credit or occupational programs to the workforce. Services may include academic advising, career pathway navigation, tutoring, supplemental instruction, study skills, coaching, and referrals to individual support services (e.g., basic needs including housing, transportation, and childcare). </a:t>
            </a:r>
          </a:p>
          <a:p>
            <a:pPr marL="0" indent="0">
              <a:buNone/>
            </a:pPr>
            <a:r>
              <a:rPr lang="en-US"/>
              <a:t> </a:t>
            </a:r>
          </a:p>
          <a:p>
            <a:pPr lvl="0"/>
            <a:r>
              <a:rPr lang="en-US" b="1"/>
              <a:t>Objective 4: Seamless Transitions for Students with Disabilities:</a:t>
            </a:r>
            <a:r>
              <a:rPr lang="en-US"/>
              <a:t> Create comprehensive programming for individuals with disabilities that provides vocational, psychological counseling, transitional and educational services, and job placement activities for them to live and work independently in the community.  These programs may include transitions from high school to college as well as college to employment. </a:t>
            </a:r>
          </a:p>
          <a:p>
            <a:pPr marL="0" indent="0">
              <a:buNone/>
            </a:pPr>
            <a:r>
              <a:rPr lang="en-US"/>
              <a:t> </a:t>
            </a:r>
          </a:p>
          <a:p>
            <a:endParaRPr lang="en-US"/>
          </a:p>
        </p:txBody>
      </p:sp>
    </p:spTree>
    <p:extLst>
      <p:ext uri="{BB962C8B-B14F-4D97-AF65-F5344CB8AC3E}">
        <p14:creationId xmlns:p14="http://schemas.microsoft.com/office/powerpoint/2010/main" val="2377420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2656"/>
            <a:ext cx="8219256" cy="763488"/>
          </a:xfrm>
        </p:spPr>
        <p:txBody>
          <a:bodyPr/>
          <a:lstStyle/>
          <a:p>
            <a:br>
              <a:rPr lang="en-US" sz="2400">
                <a:effectLst/>
              </a:rPr>
            </a:br>
            <a:br>
              <a:rPr lang="en-US" sz="2400">
                <a:effectLst/>
              </a:rPr>
            </a:br>
            <a:r>
              <a:rPr lang="en-US" sz="2400">
                <a:effectLst/>
              </a:rPr>
              <a:t>Priority Activities to be carried out in all Objectives</a:t>
            </a:r>
            <a:r>
              <a:rPr lang="en-US" sz="2800">
                <a:effectLst/>
              </a:rPr>
              <a:t>:</a:t>
            </a:r>
            <a:br>
              <a:rPr lang="en-US" sz="2800">
                <a:effectLst/>
              </a:rPr>
            </a:br>
            <a:endParaRPr lang="en-US" sz="2800"/>
          </a:p>
        </p:txBody>
      </p:sp>
      <p:sp>
        <p:nvSpPr>
          <p:cNvPr id="3" name="Content Placeholder 2"/>
          <p:cNvSpPr>
            <a:spLocks noGrp="1"/>
          </p:cNvSpPr>
          <p:nvPr>
            <p:ph idx="1"/>
          </p:nvPr>
        </p:nvSpPr>
        <p:spPr/>
        <p:txBody>
          <a:bodyPr>
            <a:normAutofit fontScale="55000" lnSpcReduction="20000"/>
          </a:bodyPr>
          <a:lstStyle/>
          <a:p>
            <a:pPr lvl="0"/>
            <a:endParaRPr lang="en-US" sz="2900" b="1"/>
          </a:p>
          <a:p>
            <a:pPr lvl="0"/>
            <a:endParaRPr lang="en-US" sz="2900" b="1"/>
          </a:p>
          <a:p>
            <a:pPr marL="514350" lvl="0" indent="-514350">
              <a:buFont typeface="+mj-lt"/>
              <a:buAutoNum type="arabicPeriod"/>
            </a:pPr>
            <a:r>
              <a:rPr lang="en-US" sz="3300" b="1"/>
              <a:t>Engage in partnerships</a:t>
            </a:r>
            <a:r>
              <a:rPr lang="en-US" sz="3300"/>
              <a:t> with other entities that may strengthen the ability of students to persist through the education and training provided. Systemic change efforts are encouraged. Partners may include community-based organizations, institutions of higher education, advocacy groups, local one-stops, and employers, among others. </a:t>
            </a:r>
          </a:p>
          <a:p>
            <a:pPr marL="514350" lvl="0" indent="-514350">
              <a:buFont typeface="+mj-lt"/>
              <a:buAutoNum type="arabicPeriod"/>
            </a:pPr>
            <a:r>
              <a:rPr lang="en-US" sz="3300" b="1"/>
              <a:t>Develop and implement career activities</a:t>
            </a:r>
            <a:r>
              <a:rPr lang="en-US" sz="3300"/>
              <a:t> which may strengthen career development and exploration, career planning, understanding the world of work, and integration of essential employability skills. This may include work-based learning opportunities (e.g. internships, pre-apprenticeships, apprenticeships, etc.).</a:t>
            </a:r>
          </a:p>
          <a:p>
            <a:pPr marL="514350" lvl="0" indent="-514350">
              <a:buFont typeface="+mj-lt"/>
              <a:buAutoNum type="arabicPeriod"/>
            </a:pPr>
            <a:r>
              <a:rPr lang="en-US" sz="3300" b="1"/>
              <a:t>Implement and integrate equity-driven, evidenced-based practices, </a:t>
            </a:r>
            <a:r>
              <a:rPr lang="en-US" sz="3300"/>
              <a:t>strategies, and pedagogy throughout programming. Grantees should utilize data-informed decision-making in the development, implementation, and evaluation of programming to identify equity gaps and address inequities appropriately. Programs should aim to ensure diversity, equity, and inclusion is adequately supported in programming. Specifically, programs should aim to advance equitable access and outcomes for racially and ethnically minoritized communities as well as others marginalized by education and workforce systems. </a:t>
            </a:r>
          </a:p>
          <a:p>
            <a:pPr marL="0" indent="0">
              <a:buNone/>
            </a:pPr>
            <a:endParaRPr lang="en-US" sz="3300"/>
          </a:p>
          <a:p>
            <a:pPr marL="0" indent="0">
              <a:buNone/>
            </a:pPr>
            <a:r>
              <a:rPr lang="en-US" sz="2900"/>
              <a:t> </a:t>
            </a:r>
          </a:p>
        </p:txBody>
      </p:sp>
    </p:spTree>
    <p:extLst>
      <p:ext uri="{BB962C8B-B14F-4D97-AF65-F5344CB8AC3E}">
        <p14:creationId xmlns:p14="http://schemas.microsoft.com/office/powerpoint/2010/main" val="3048060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9F85C-3639-2450-B5B6-56845272236D}"/>
              </a:ext>
            </a:extLst>
          </p:cNvPr>
          <p:cNvSpPr>
            <a:spLocks noGrp="1"/>
          </p:cNvSpPr>
          <p:nvPr>
            <p:ph type="title"/>
          </p:nvPr>
        </p:nvSpPr>
        <p:spPr>
          <a:xfrm>
            <a:off x="453372" y="76200"/>
            <a:ext cx="8219256" cy="1204488"/>
          </a:xfrm>
        </p:spPr>
        <p:txBody>
          <a:bodyPr/>
          <a:lstStyle/>
          <a:p>
            <a:r>
              <a:rPr lang="en-US" dirty="0">
                <a:latin typeface="Arial"/>
                <a:ea typeface="Verdana"/>
                <a:cs typeface="Arial"/>
              </a:rPr>
              <a:t>How to Count IBT Participants in Adult Education</a:t>
            </a:r>
            <a:endParaRPr lang="en-US" dirty="0"/>
          </a:p>
        </p:txBody>
      </p:sp>
      <p:sp>
        <p:nvSpPr>
          <p:cNvPr id="3" name="Content Placeholder 2">
            <a:extLst>
              <a:ext uri="{FF2B5EF4-FFF2-40B4-BE49-F238E27FC236}">
                <a16:creationId xmlns:a16="http://schemas.microsoft.com/office/drawing/2014/main" id="{BD21D547-A185-4E23-DCA3-9D240C29270A}"/>
              </a:ext>
            </a:extLst>
          </p:cNvPr>
          <p:cNvSpPr>
            <a:spLocks noGrp="1"/>
          </p:cNvSpPr>
          <p:nvPr>
            <p:ph idx="1"/>
          </p:nvPr>
        </p:nvSpPr>
        <p:spPr>
          <a:xfrm>
            <a:off x="457200" y="1310400"/>
            <a:ext cx="8209808" cy="5122542"/>
          </a:xfrm>
        </p:spPr>
        <p:txBody>
          <a:bodyPr vert="horz" lIns="91440" tIns="45720" rIns="91440" bIns="45720" rtlCol="0" anchor="t">
            <a:normAutofit fontScale="92500" lnSpcReduction="10000"/>
          </a:bodyPr>
          <a:lstStyle/>
          <a:p>
            <a:r>
              <a:rPr lang="en-US" dirty="0">
                <a:latin typeface="Times New Roman"/>
                <a:cs typeface="Times New Roman"/>
              </a:rPr>
              <a:t>You are </a:t>
            </a:r>
            <a:r>
              <a:rPr lang="en-US" b="1" dirty="0">
                <a:latin typeface="Times New Roman"/>
                <a:cs typeface="Times New Roman"/>
              </a:rPr>
              <a:t>not</a:t>
            </a:r>
            <a:r>
              <a:rPr lang="en-US" dirty="0">
                <a:latin typeface="Times New Roman"/>
                <a:cs typeface="Times New Roman"/>
              </a:rPr>
              <a:t> required to do this!</a:t>
            </a:r>
          </a:p>
          <a:p>
            <a:pPr lvl="1"/>
            <a:r>
              <a:rPr lang="en-US" dirty="0">
                <a:latin typeface="Times New Roman"/>
                <a:cs typeface="Times New Roman"/>
              </a:rPr>
              <a:t>This is not an adult ed program or adult ed funded</a:t>
            </a:r>
          </a:p>
          <a:p>
            <a:r>
              <a:rPr lang="en-US" dirty="0">
                <a:latin typeface="Times New Roman"/>
                <a:cs typeface="Times New Roman"/>
              </a:rPr>
              <a:t>For planning purposes, consider the following:</a:t>
            </a:r>
          </a:p>
          <a:p>
            <a:pPr lvl="1"/>
            <a:r>
              <a:rPr lang="en-US" dirty="0">
                <a:latin typeface="Times New Roman"/>
                <a:cs typeface="Times New Roman"/>
              </a:rPr>
              <a:t>If you choose to count students as Adult Education students, your Adult Education program must be an ICCB funded Adult Education provider.  </a:t>
            </a:r>
            <a:endParaRPr lang="en-US" dirty="0"/>
          </a:p>
          <a:p>
            <a:pPr lvl="1"/>
            <a:r>
              <a:rPr lang="en-US" dirty="0">
                <a:latin typeface="Times New Roman"/>
                <a:cs typeface="Times New Roman"/>
              </a:rPr>
              <a:t>Any student that goes into Daisi must be pre-tested. This is a Daisi requirement, not a funding requirement.  </a:t>
            </a:r>
          </a:p>
          <a:p>
            <a:pPr lvl="1"/>
            <a:r>
              <a:rPr lang="en-US" dirty="0">
                <a:latin typeface="Times New Roman"/>
                <a:cs typeface="Times New Roman"/>
              </a:rPr>
              <a:t>If you are not going to enter students in DAISI,  you cannot count them on your adult ed reports.</a:t>
            </a:r>
          </a:p>
          <a:p>
            <a:r>
              <a:rPr lang="en-US" dirty="0">
                <a:latin typeface="Times New Roman"/>
                <a:cs typeface="Times New Roman"/>
              </a:rPr>
              <a:t>Benefits of doing this:</a:t>
            </a:r>
          </a:p>
          <a:p>
            <a:pPr marL="857250" lvl="1" indent="-457200">
              <a:buAutoNum type="arabicPeriod"/>
            </a:pPr>
            <a:r>
              <a:rPr lang="en-US" sz="2200" dirty="0">
                <a:latin typeface="Times New Roman"/>
                <a:cs typeface="Times New Roman"/>
              </a:rPr>
              <a:t>Braided funding – multiple sources of funding to help cover the costs of programming</a:t>
            </a:r>
          </a:p>
          <a:p>
            <a:pPr marL="857250" lvl="1" indent="-457200">
              <a:buAutoNum type="arabicPeriod"/>
            </a:pPr>
            <a:r>
              <a:rPr lang="en-US" sz="2200" dirty="0">
                <a:latin typeface="Times New Roman"/>
                <a:cs typeface="Times New Roman"/>
              </a:rPr>
              <a:t>Additional Adult Education completion numbers for your Adult Education program</a:t>
            </a:r>
          </a:p>
          <a:p>
            <a:pPr marL="857250" lvl="1" indent="-457200">
              <a:buAutoNum type="arabicPeriod"/>
            </a:pPr>
            <a:r>
              <a:rPr lang="en-US" sz="2200" dirty="0">
                <a:latin typeface="Times New Roman"/>
                <a:cs typeface="Times New Roman"/>
              </a:rPr>
              <a:t>Better Performance Outcome for State Adult Education</a:t>
            </a:r>
          </a:p>
          <a:p>
            <a:endParaRPr lang="en-US"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2999549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AEF0D-2549-C952-61F8-B54A48AF9363}"/>
              </a:ext>
            </a:extLst>
          </p:cNvPr>
          <p:cNvSpPr>
            <a:spLocks noGrp="1"/>
          </p:cNvSpPr>
          <p:nvPr>
            <p:ph type="title"/>
          </p:nvPr>
        </p:nvSpPr>
        <p:spPr>
          <a:xfrm>
            <a:off x="462372" y="76200"/>
            <a:ext cx="8229152" cy="1139539"/>
          </a:xfrm>
        </p:spPr>
        <p:txBody>
          <a:bodyPr/>
          <a:lstStyle/>
          <a:p>
            <a:r>
              <a:rPr lang="en-US" sz="3600">
                <a:latin typeface="Arial"/>
                <a:ea typeface="Verdana"/>
                <a:cs typeface="Arial"/>
              </a:rPr>
              <a:t>How to Count IBT Participants in Adult Education – Cont'd</a:t>
            </a:r>
          </a:p>
        </p:txBody>
      </p:sp>
      <p:sp>
        <p:nvSpPr>
          <p:cNvPr id="3" name="Content Placeholder 2">
            <a:extLst>
              <a:ext uri="{FF2B5EF4-FFF2-40B4-BE49-F238E27FC236}">
                <a16:creationId xmlns:a16="http://schemas.microsoft.com/office/drawing/2014/main" id="{54E10085-DB9B-90DD-9292-095CA6E75ADC}"/>
              </a:ext>
            </a:extLst>
          </p:cNvPr>
          <p:cNvSpPr>
            <a:spLocks noGrp="1"/>
          </p:cNvSpPr>
          <p:nvPr>
            <p:ph idx="1"/>
          </p:nvPr>
        </p:nvSpPr>
        <p:spPr>
          <a:xfrm>
            <a:off x="457200" y="1260763"/>
            <a:ext cx="8229600" cy="5409685"/>
          </a:xfrm>
        </p:spPr>
        <p:txBody>
          <a:bodyPr vert="horz" lIns="91440" tIns="45720" rIns="91440" bIns="45720" rtlCol="0" anchor="t">
            <a:normAutofit/>
          </a:bodyPr>
          <a:lstStyle/>
          <a:p>
            <a:r>
              <a:rPr lang="en-US" dirty="0">
                <a:latin typeface="Times New Roman"/>
                <a:cs typeface="Times New Roman"/>
              </a:rPr>
              <a:t>How to plug students in to Daisi:</a:t>
            </a:r>
            <a:endParaRPr lang="en-US" dirty="0"/>
          </a:p>
          <a:p>
            <a:pPr lvl="1"/>
            <a:r>
              <a:rPr lang="en-US" sz="2200" dirty="0">
                <a:latin typeface="Times New Roman"/>
                <a:cs typeface="Times New Roman"/>
              </a:rPr>
              <a:t>For these purposes, you will need to use funding codes either 4900 or 4910. </a:t>
            </a:r>
            <a:r>
              <a:rPr lang="en-US" sz="2400" dirty="0">
                <a:latin typeface="Times New Roman"/>
                <a:cs typeface="Times New Roman"/>
              </a:rPr>
              <a:t> </a:t>
            </a:r>
          </a:p>
          <a:p>
            <a:pPr lvl="2">
              <a:buFont typeface="Courier New" panose="05000000000000000000" pitchFamily="2" charset="2"/>
              <a:buChar char="o"/>
            </a:pPr>
            <a:r>
              <a:rPr lang="en-US" sz="2000" dirty="0">
                <a:latin typeface="Times New Roman"/>
                <a:cs typeface="Times New Roman"/>
              </a:rPr>
              <a:t>4900 is Unrestricted Funds (such as institutional dollars, personal donations, etc.)</a:t>
            </a:r>
          </a:p>
          <a:p>
            <a:pPr lvl="2">
              <a:buFont typeface="Courier New" panose="05000000000000000000" pitchFamily="2" charset="2"/>
              <a:buChar char="o"/>
            </a:pPr>
            <a:r>
              <a:rPr lang="en-US" sz="2000" dirty="0">
                <a:latin typeface="Times New Roman"/>
                <a:cs typeface="Times New Roman"/>
              </a:rPr>
              <a:t>4910 is Other Restricted Funds (such as other grants from ICCB) - IBT funds would fit in this category.</a:t>
            </a:r>
            <a:endParaRPr lang="en-US" sz="2000" dirty="0"/>
          </a:p>
          <a:p>
            <a:pPr lvl="2">
              <a:buFont typeface="Courier New" panose="05000000000000000000" pitchFamily="2" charset="2"/>
              <a:buChar char="o"/>
            </a:pPr>
            <a:endParaRPr lang="en-US" sz="2000" dirty="0">
              <a:latin typeface="Times New Roman"/>
              <a:cs typeface="Times New Roman"/>
            </a:endParaRPr>
          </a:p>
          <a:p>
            <a:pPr>
              <a:buFont typeface="Arial" panose="02070309020205020404" pitchFamily="49" charset="0"/>
            </a:pPr>
            <a:r>
              <a:rPr lang="en-US" dirty="0">
                <a:latin typeface="Times New Roman"/>
                <a:cs typeface="Times New Roman"/>
              </a:rPr>
              <a:t>If you have additional questions, please reach out to your AE Regional Support Staff. </a:t>
            </a:r>
          </a:p>
          <a:p>
            <a:endParaRPr lang="en-US" sz="1700" dirty="0">
              <a:latin typeface="Times New Roman"/>
              <a:cs typeface="Times New Roman"/>
            </a:endParaRPr>
          </a:p>
          <a:p>
            <a:endParaRPr lang="en-US" sz="1700" dirty="0">
              <a:highlight>
                <a:srgbClr val="FFFF00"/>
              </a:highlight>
            </a:endParaRPr>
          </a:p>
        </p:txBody>
      </p:sp>
    </p:spTree>
    <p:extLst>
      <p:ext uri="{BB962C8B-B14F-4D97-AF65-F5344CB8AC3E}">
        <p14:creationId xmlns:p14="http://schemas.microsoft.com/office/powerpoint/2010/main" val="1265354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 of Grant Activities</a:t>
            </a:r>
          </a:p>
        </p:txBody>
      </p:sp>
      <p:sp>
        <p:nvSpPr>
          <p:cNvPr id="3" name="Content Placeholder 2"/>
          <p:cNvSpPr>
            <a:spLocks noGrp="1"/>
          </p:cNvSpPr>
          <p:nvPr>
            <p:ph idx="1"/>
          </p:nvPr>
        </p:nvSpPr>
        <p:spPr>
          <a:xfrm>
            <a:off x="457200" y="914400"/>
            <a:ext cx="8534400" cy="5791200"/>
          </a:xfrm>
        </p:spPr>
        <p:txBody>
          <a:bodyPr>
            <a:normAutofit fontScale="77500" lnSpcReduction="20000"/>
          </a:bodyPr>
          <a:lstStyle/>
          <a:p>
            <a:pPr marL="0" indent="0">
              <a:buNone/>
            </a:pPr>
            <a:r>
              <a:rPr lang="en-US" b="1"/>
              <a:t>Allowable Activities with various Objectives:</a:t>
            </a:r>
            <a:r>
              <a:rPr lang="en-US"/>
              <a:t> </a:t>
            </a:r>
          </a:p>
          <a:p>
            <a:r>
              <a:rPr lang="en-US"/>
              <a:t>The expectation is that applicants will propose activities that will align with statewide priorities around </a:t>
            </a:r>
            <a:r>
              <a:rPr lang="en-US" u="sng">
                <a:hlinkClick r:id="rId3"/>
              </a:rPr>
              <a:t>career pathway</a:t>
            </a:r>
            <a:r>
              <a:rPr lang="en-US"/>
              <a:t> opportunities and activities that </a:t>
            </a:r>
            <a:r>
              <a:rPr lang="en-US" b="1"/>
              <a:t>promote equity and diversity;</a:t>
            </a:r>
          </a:p>
          <a:p>
            <a:pPr lvl="0"/>
            <a:r>
              <a:rPr lang="en-US"/>
              <a:t>Developing or Aligning Curriculum: Furthering the alignment of coursework by contextualizing and integrating basic skills or academic and career and technical education offerings. This may also include articulation agreements between community college and four-year institutions, curricular alignment activities up to post-baccalaureate level, and competency mapping throughout the pathway.  </a:t>
            </a:r>
          </a:p>
          <a:p>
            <a:pPr lvl="0"/>
            <a:r>
              <a:rPr lang="en-US"/>
              <a:t>Creating career pathway activities for those youth in their senior year of high school that smooth their transition into postsecondary education or to a training program.</a:t>
            </a:r>
          </a:p>
          <a:p>
            <a:pPr lvl="0"/>
            <a:r>
              <a:rPr lang="en-US"/>
              <a:t>Creating short-term training programs that support minority students’ transition into postsecondary education and employment.</a:t>
            </a:r>
          </a:p>
          <a:p>
            <a:pPr lvl="0"/>
            <a:r>
              <a:rPr lang="en-US"/>
              <a:t>Developing African American History programs that teach cultural awareness and historical perspectives.</a:t>
            </a:r>
          </a:p>
          <a:p>
            <a:pPr lvl="0"/>
            <a:r>
              <a:rPr lang="en-US"/>
              <a:t>Developing an American History curriculum that teaches cultural awareness and gives an accurate account of history for k-12 in Illinois. </a:t>
            </a:r>
          </a:p>
          <a:p>
            <a:pPr lvl="0"/>
            <a:r>
              <a:rPr lang="en-US"/>
              <a:t>Creation of programs and services that assists individuals with disabilities (i.e., those who are on the autism spectrum) to access educational services that will help support their independence and reduce barriers to their success.</a:t>
            </a:r>
          </a:p>
          <a:p>
            <a:endParaRPr lang="en-US"/>
          </a:p>
        </p:txBody>
      </p:sp>
    </p:spTree>
    <p:extLst>
      <p:ext uri="{BB962C8B-B14F-4D97-AF65-F5344CB8AC3E}">
        <p14:creationId xmlns:p14="http://schemas.microsoft.com/office/powerpoint/2010/main" val="3098093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More Example Activities</a:t>
            </a:r>
          </a:p>
        </p:txBody>
      </p:sp>
      <p:sp>
        <p:nvSpPr>
          <p:cNvPr id="3" name="Content Placeholder 2"/>
          <p:cNvSpPr>
            <a:spLocks noGrp="1"/>
          </p:cNvSpPr>
          <p:nvPr>
            <p:ph idx="1"/>
          </p:nvPr>
        </p:nvSpPr>
        <p:spPr>
          <a:xfrm>
            <a:off x="457200" y="914400"/>
            <a:ext cx="8229600" cy="5257800"/>
          </a:xfrm>
        </p:spPr>
        <p:txBody>
          <a:bodyPr>
            <a:normAutofit fontScale="47500" lnSpcReduction="20000"/>
          </a:bodyPr>
          <a:lstStyle/>
          <a:p>
            <a:pPr lvl="0"/>
            <a:r>
              <a:rPr lang="en-US"/>
              <a:t>Creating a high demand dual credit program from high school to postsecondary education.</a:t>
            </a:r>
          </a:p>
          <a:p>
            <a:pPr lvl="0"/>
            <a:r>
              <a:rPr lang="en-US"/>
              <a:t>Developing an integrated education and training program that allows those who are basic skill deficient to earn industry recognized or college credentials, college credit, and credits toward an in-demand occupation.</a:t>
            </a:r>
          </a:p>
          <a:p>
            <a:pPr lvl="0"/>
            <a:r>
              <a:rPr lang="en-US"/>
              <a:t>Expanding or developing models that link participants in adult education programs including all provider types and to community colleges.  </a:t>
            </a:r>
          </a:p>
          <a:p>
            <a:pPr lvl="0"/>
            <a:r>
              <a:rPr lang="en-US"/>
              <a:t>Developing models that promote service integration with partner programs.</a:t>
            </a:r>
          </a:p>
          <a:p>
            <a:pPr lvl="0"/>
            <a:r>
              <a:rPr lang="en-US"/>
              <a:t>Developing a bridge program in an in-demand sector.</a:t>
            </a:r>
          </a:p>
          <a:p>
            <a:pPr lvl="0"/>
            <a:r>
              <a:rPr lang="en-US"/>
              <a:t>Working with employers to develop a career pathway program that is designed for incumbent workers.</a:t>
            </a:r>
          </a:p>
          <a:p>
            <a:pPr lvl="0"/>
            <a:r>
              <a:rPr lang="en-US"/>
              <a:t>Developing a process for using prior learning assessment to evaluate and grant credit for prior learning. </a:t>
            </a:r>
          </a:p>
          <a:p>
            <a:pPr lvl="0"/>
            <a:r>
              <a:rPr lang="en-US"/>
              <a:t>Developing a student support center model that will enhance services to underrepresented populations.</a:t>
            </a:r>
          </a:p>
          <a:p>
            <a:pPr lvl="0"/>
            <a:r>
              <a:rPr lang="en-US"/>
              <a:t>Creating support services models/toolkits that will reduce barriers to populations and enhance their educational success.</a:t>
            </a:r>
          </a:p>
          <a:p>
            <a:pPr lvl="0"/>
            <a:r>
              <a:rPr lang="en-US"/>
              <a:t>Expanding bridge to include an innovative support services program to ensure student success in progressing to and through postsecondary education.</a:t>
            </a:r>
          </a:p>
          <a:p>
            <a:pPr lvl="0"/>
            <a:r>
              <a:rPr lang="en-US"/>
              <a:t>Engaging employers in the development of an apprenticeship program for adults in a high demand sector.</a:t>
            </a:r>
          </a:p>
          <a:p>
            <a:pPr lvl="0"/>
            <a:r>
              <a:rPr lang="en-US"/>
              <a:t>Enhancing or developing institutional career pathways. Applicants may engage in career pathway development, alignment, and/or evaluation activities to ensure the inclusion of multiple entry and exit points, rigorous and integrated content, or focus on strengthening components which make up a successful bridge or transition program (i.e., integrated education and training program development, curriculum alignment, stackable credentials).</a:t>
            </a:r>
          </a:p>
          <a:p>
            <a:pPr lvl="0"/>
            <a:r>
              <a:rPr lang="en-US"/>
              <a:t>Developing work-based learning or apprenticeship models. </a:t>
            </a:r>
          </a:p>
          <a:p>
            <a:pPr lvl="0"/>
            <a:r>
              <a:rPr lang="en-US"/>
              <a:t>Developing support services models that include wrap-around services for basic needs including but not limited to housing, financial literacy, and other services that will reduce barriers to educational success for all students including those who are homeless and those individuals with disabilities.</a:t>
            </a:r>
          </a:p>
          <a:p>
            <a:pPr lvl="0"/>
            <a:r>
              <a:rPr lang="en-US"/>
              <a:t>Developing comprehensive programs and services for those with disabilities that provide assessment of work strengths, abilities and limitations through an evaluation process which may include but not limited to interviews, testing and observation. These services may consist of providing living center programming such as life skills including budgeting, meal preparation, job placement into compatible competitive employment, professional training and research, driver’s rehabilitation services, essential work skills with an emphasis on employer expectations, and other daily living skills that offer residents an opportunity to live and learn new skills and work toward personal independence. </a:t>
            </a:r>
          </a:p>
          <a:p>
            <a:pPr lvl="0"/>
            <a:r>
              <a:rPr lang="en-US"/>
              <a:t>Other activities of statewide significance that expands career pathways and is aligned with labor market information as identified by local or regional needs. </a:t>
            </a:r>
          </a:p>
          <a:p>
            <a:pPr marL="0" indent="0">
              <a:buNone/>
            </a:pPr>
            <a:endParaRPr lang="en-US"/>
          </a:p>
        </p:txBody>
      </p:sp>
    </p:spTree>
    <p:extLst>
      <p:ext uri="{BB962C8B-B14F-4D97-AF65-F5344CB8AC3E}">
        <p14:creationId xmlns:p14="http://schemas.microsoft.com/office/powerpoint/2010/main" val="299181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 of Example Activities</a:t>
            </a:r>
          </a:p>
        </p:txBody>
      </p:sp>
      <p:sp>
        <p:nvSpPr>
          <p:cNvPr id="3" name="Content Placeholder 2"/>
          <p:cNvSpPr>
            <a:spLocks noGrp="1"/>
          </p:cNvSpPr>
          <p:nvPr>
            <p:ph idx="1"/>
          </p:nvPr>
        </p:nvSpPr>
        <p:spPr/>
        <p:txBody>
          <a:bodyPr/>
          <a:lstStyle/>
          <a:p>
            <a:r>
              <a:rPr lang="en-US"/>
              <a:t>Applicants are not limited to these example activities.</a:t>
            </a:r>
          </a:p>
          <a:p>
            <a:pPr lvl="1"/>
            <a:r>
              <a:rPr lang="en-US"/>
              <a:t>Other activities of statewide significance that expand career pathways and are aligned with labor market information as identified by local or regional needs. </a:t>
            </a:r>
          </a:p>
          <a:p>
            <a:r>
              <a:rPr lang="en-US"/>
              <a:t>Applicant’s proposed activities must be in alignment with the grant purpose and objectives.</a:t>
            </a:r>
          </a:p>
          <a:p>
            <a:r>
              <a:rPr lang="en-US"/>
              <a:t>Applicants may propose as many activities as desired.</a:t>
            </a:r>
          </a:p>
          <a:p>
            <a:r>
              <a:rPr lang="en-US"/>
              <a:t>Applicants will be held accountable for the performance outcomes and goals as proposed in their application.</a:t>
            </a:r>
          </a:p>
          <a:p>
            <a:pPr marL="0" indent="0">
              <a:buNone/>
            </a:pPr>
            <a:endParaRPr lang="en-US"/>
          </a:p>
        </p:txBody>
      </p:sp>
    </p:spTree>
    <p:extLst>
      <p:ext uri="{BB962C8B-B14F-4D97-AF65-F5344CB8AC3E}">
        <p14:creationId xmlns:p14="http://schemas.microsoft.com/office/powerpoint/2010/main" val="335868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C9F1A-D86E-F45A-B216-BA2AAE44BE26}"/>
              </a:ext>
            </a:extLst>
          </p:cNvPr>
          <p:cNvSpPr>
            <a:spLocks noGrp="1"/>
          </p:cNvSpPr>
          <p:nvPr>
            <p:ph type="title"/>
          </p:nvPr>
        </p:nvSpPr>
        <p:spPr/>
        <p:txBody>
          <a:bodyPr/>
          <a:lstStyle/>
          <a:p>
            <a:r>
              <a:rPr lang="en-US">
                <a:latin typeface="Arial"/>
                <a:ea typeface="Verdana"/>
                <a:cs typeface="Arial"/>
              </a:rPr>
              <a:t>Key information</a:t>
            </a:r>
            <a:endParaRPr lang="en-US"/>
          </a:p>
        </p:txBody>
      </p:sp>
      <p:sp>
        <p:nvSpPr>
          <p:cNvPr id="3" name="Content Placeholder 2">
            <a:extLst>
              <a:ext uri="{FF2B5EF4-FFF2-40B4-BE49-F238E27FC236}">
                <a16:creationId xmlns:a16="http://schemas.microsoft.com/office/drawing/2014/main" id="{347EFEB9-AC06-A4FD-0836-08F2141AD9ED}"/>
              </a:ext>
            </a:extLst>
          </p:cNvPr>
          <p:cNvSpPr>
            <a:spLocks noGrp="1"/>
          </p:cNvSpPr>
          <p:nvPr>
            <p:ph idx="1"/>
          </p:nvPr>
        </p:nvSpPr>
        <p:spPr/>
        <p:txBody>
          <a:bodyPr vert="horz" lIns="91440" tIns="45720" rIns="91440" bIns="45720" rtlCol="0" anchor="t">
            <a:normAutofit/>
          </a:bodyPr>
          <a:lstStyle/>
          <a:p>
            <a:r>
              <a:rPr lang="en-US">
                <a:latin typeface="Times New Roman"/>
                <a:cs typeface="Times New Roman"/>
              </a:rPr>
              <a:t>Please enter your name, email and organization into the chat.</a:t>
            </a:r>
          </a:p>
          <a:p>
            <a:r>
              <a:rPr lang="en-US">
                <a:latin typeface="Times New Roman"/>
                <a:cs typeface="Times New Roman"/>
              </a:rPr>
              <a:t>There will be an FAQ posted on the website.</a:t>
            </a:r>
            <a:endParaRPr lang="en-US">
              <a:solidFill>
                <a:srgbClr val="FF0000"/>
              </a:solidFill>
              <a:latin typeface="Times New Roman"/>
              <a:cs typeface="Times New Roman"/>
            </a:endParaRPr>
          </a:p>
          <a:p>
            <a:r>
              <a:rPr lang="en-US">
                <a:latin typeface="Times New Roman"/>
                <a:cs typeface="Times New Roman"/>
              </a:rPr>
              <a:t>No questions will be answered to individual entities but will be posted to the FAQ page.</a:t>
            </a:r>
          </a:p>
          <a:p>
            <a:r>
              <a:rPr lang="en-US">
                <a:latin typeface="Times New Roman"/>
                <a:cs typeface="Times New Roman"/>
              </a:rPr>
              <a:t>Please send all questions to </a:t>
            </a:r>
            <a:r>
              <a:rPr lang="en-US">
                <a:latin typeface="Times New Roman"/>
                <a:cs typeface="Times New Roman"/>
                <a:hlinkClick r:id="rId2"/>
              </a:rPr>
              <a:t>IBT.ICCB@illinois.gov</a:t>
            </a:r>
            <a:r>
              <a:rPr lang="en-US">
                <a:latin typeface="Times New Roman"/>
                <a:cs typeface="Times New Roman"/>
              </a:rPr>
              <a:t> </a:t>
            </a:r>
          </a:p>
          <a:p>
            <a:r>
              <a:rPr lang="en-US">
                <a:latin typeface="Times New Roman"/>
                <a:cs typeface="Times New Roman"/>
              </a:rPr>
              <a:t>The funding is NOT Adult Education funding or Career &amp; Tech Education funding but state funding through an appropriation to ICCB specifically for Innovative Bridge and Transitions. </a:t>
            </a:r>
          </a:p>
          <a:p>
            <a:r>
              <a:rPr lang="en-US">
                <a:latin typeface="Times New Roman"/>
                <a:cs typeface="Times New Roman"/>
              </a:rPr>
              <a:t>This meeting is being recorded.</a:t>
            </a:r>
            <a:endParaRPr lang="en-US"/>
          </a:p>
          <a:p>
            <a:r>
              <a:rPr lang="en-US">
                <a:latin typeface="Times New Roman"/>
                <a:cs typeface="Times New Roman"/>
              </a:rPr>
              <a:t>Please put all questions into "chat" so that we can answer them in the upcoming FAQ. </a:t>
            </a:r>
            <a:endParaRPr lang="en-US"/>
          </a:p>
          <a:p>
            <a:endParaRPr lang="en-US"/>
          </a:p>
          <a:p>
            <a:endParaRPr lang="en-US">
              <a:latin typeface="Times New Roman"/>
              <a:cs typeface="Times New Roman"/>
            </a:endParaRPr>
          </a:p>
          <a:p>
            <a:endParaRPr lang="en-US">
              <a:latin typeface="Times New Roman"/>
              <a:cs typeface="Times New Roman"/>
            </a:endParaRPr>
          </a:p>
        </p:txBody>
      </p:sp>
    </p:spTree>
    <p:extLst>
      <p:ext uri="{BB962C8B-B14F-4D97-AF65-F5344CB8AC3E}">
        <p14:creationId xmlns:p14="http://schemas.microsoft.com/office/powerpoint/2010/main" val="1513303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Application Packet</a:t>
            </a:r>
          </a:p>
        </p:txBody>
      </p:sp>
    </p:spTree>
    <p:extLst>
      <p:ext uri="{BB962C8B-B14F-4D97-AF65-F5344CB8AC3E}">
        <p14:creationId xmlns:p14="http://schemas.microsoft.com/office/powerpoint/2010/main" val="479019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Application Packet Overview</a:t>
            </a:r>
          </a:p>
        </p:txBody>
      </p:sp>
      <p:sp>
        <p:nvSpPr>
          <p:cNvPr id="5" name="Content Placeholder 4"/>
          <p:cNvSpPr>
            <a:spLocks noGrp="1"/>
          </p:cNvSpPr>
          <p:nvPr>
            <p:ph idx="1"/>
          </p:nvPr>
        </p:nvSpPr>
        <p:spPr/>
        <p:txBody>
          <a:bodyPr vert="horz" lIns="91440" tIns="45720" rIns="91440" bIns="45720" rtlCol="0" anchor="t">
            <a:normAutofit fontScale="92500"/>
          </a:bodyPr>
          <a:lstStyle/>
          <a:p>
            <a:pPr>
              <a:buFont typeface="Wingdings" panose="05000000000000000000" pitchFamily="2" charset="2"/>
              <a:buChar char="ü"/>
            </a:pPr>
            <a:r>
              <a:rPr lang="en-US" dirty="0">
                <a:latin typeface="Times New Roman"/>
                <a:cs typeface="Times New Roman"/>
              </a:rPr>
              <a:t>Applicants:</a:t>
            </a:r>
          </a:p>
          <a:p>
            <a:pPr lvl="1"/>
            <a:r>
              <a:rPr lang="en-US" dirty="0">
                <a:latin typeface="Times New Roman"/>
                <a:cs typeface="Times New Roman"/>
              </a:rPr>
              <a:t>must include all parts of the application package in the submission.</a:t>
            </a:r>
          </a:p>
          <a:p>
            <a:pPr lvl="1"/>
            <a:r>
              <a:rPr lang="en-US" dirty="0">
                <a:latin typeface="Times New Roman"/>
                <a:cs typeface="Times New Roman"/>
              </a:rPr>
              <a:t>must complete and submit the application by the deadline. </a:t>
            </a:r>
          </a:p>
          <a:p>
            <a:pPr lvl="1"/>
            <a:r>
              <a:rPr lang="en-US" b="1" dirty="0">
                <a:latin typeface="Times New Roman"/>
                <a:cs typeface="Times New Roman"/>
              </a:rPr>
              <a:t>November 1, 2023, at 11:59 CST</a:t>
            </a:r>
          </a:p>
          <a:p>
            <a:pPr lvl="1"/>
            <a:r>
              <a:rPr lang="en-US" dirty="0">
                <a:latin typeface="Times New Roman"/>
                <a:cs typeface="Times New Roman"/>
              </a:rPr>
              <a:t>must use the templates provided.</a:t>
            </a:r>
          </a:p>
          <a:p>
            <a:pPr>
              <a:buFont typeface="Wingdings" panose="05000000000000000000" pitchFamily="2" charset="2"/>
              <a:buChar char="ü"/>
            </a:pPr>
            <a:r>
              <a:rPr lang="en-US" dirty="0">
                <a:latin typeface="Times New Roman"/>
                <a:cs typeface="Times New Roman"/>
              </a:rPr>
              <a:t>One application per institution.</a:t>
            </a:r>
          </a:p>
          <a:p>
            <a:pPr>
              <a:buFont typeface="Wingdings" panose="05000000000000000000" pitchFamily="2" charset="2"/>
              <a:buChar char="ü"/>
            </a:pPr>
            <a:r>
              <a:rPr lang="en-US" dirty="0">
                <a:latin typeface="Times New Roman"/>
                <a:cs typeface="Times New Roman"/>
              </a:rPr>
              <a:t>Applicants are not eligible to renew or extend existing grant-funded projects but may supplement or scale current initiatives. </a:t>
            </a:r>
            <a:endParaRPr lang="en-US" dirty="0"/>
          </a:p>
          <a:p>
            <a:pPr>
              <a:buFont typeface="Wingdings" panose="05000000000000000000" pitchFamily="2" charset="2"/>
              <a:buChar char="ü"/>
            </a:pPr>
            <a:r>
              <a:rPr lang="en-US" dirty="0">
                <a:latin typeface="Times New Roman"/>
                <a:cs typeface="Times New Roman"/>
              </a:rPr>
              <a:t>Application Packet must include a(n):</a:t>
            </a:r>
          </a:p>
          <a:p>
            <a:pPr marL="914400" lvl="1" indent="-457200">
              <a:buFont typeface="+mj-lt"/>
              <a:buAutoNum type="arabicPeriod"/>
            </a:pPr>
            <a:r>
              <a:rPr lang="en-US" dirty="0">
                <a:latin typeface="Times New Roman"/>
                <a:cs typeface="Times New Roman"/>
              </a:rPr>
              <a:t>Uniform Application</a:t>
            </a:r>
          </a:p>
          <a:p>
            <a:pPr marL="914400" lvl="1" indent="-457200">
              <a:buFont typeface="+mj-lt"/>
              <a:buAutoNum type="arabicPeriod"/>
            </a:pPr>
            <a:r>
              <a:rPr lang="en-US" dirty="0">
                <a:latin typeface="Times New Roman"/>
                <a:cs typeface="Times New Roman"/>
              </a:rPr>
              <a:t>Cover Page (template)</a:t>
            </a:r>
          </a:p>
          <a:p>
            <a:pPr marL="914400" lvl="1" indent="-457200">
              <a:buFont typeface="+mj-lt"/>
              <a:buAutoNum type="arabicPeriod"/>
            </a:pPr>
            <a:r>
              <a:rPr lang="en-US" dirty="0">
                <a:latin typeface="Times New Roman"/>
                <a:cs typeface="Times New Roman"/>
              </a:rPr>
              <a:t>Application Narrative</a:t>
            </a:r>
          </a:p>
          <a:p>
            <a:pPr marL="914400" lvl="1" indent="-457200">
              <a:buFont typeface="+mj-lt"/>
              <a:buAutoNum type="arabicPeriod"/>
            </a:pPr>
            <a:r>
              <a:rPr lang="en-US" dirty="0">
                <a:latin typeface="Times New Roman"/>
                <a:cs typeface="Times New Roman"/>
              </a:rPr>
              <a:t>Uniform Budget</a:t>
            </a:r>
          </a:p>
          <a:p>
            <a:pPr marL="914400" lvl="1" indent="-457200">
              <a:buAutoNum type="arabicPeriod"/>
            </a:pPr>
            <a:r>
              <a:rPr lang="en-US" dirty="0">
                <a:latin typeface="Times New Roman"/>
                <a:cs typeface="Times New Roman"/>
              </a:rPr>
              <a:t>Performance Measures Chart (template)</a:t>
            </a:r>
            <a:endParaRPr lang="en-US" dirty="0"/>
          </a:p>
          <a:p>
            <a:endParaRPr lang="en-US"/>
          </a:p>
          <a:p>
            <a:endParaRPr lang="en-US"/>
          </a:p>
        </p:txBody>
      </p:sp>
    </p:spTree>
    <p:extLst>
      <p:ext uri="{BB962C8B-B14F-4D97-AF65-F5344CB8AC3E}">
        <p14:creationId xmlns:p14="http://schemas.microsoft.com/office/powerpoint/2010/main" val="10603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10E5-37A3-AE4F-783F-F12809D63FBA}"/>
              </a:ext>
            </a:extLst>
          </p:cNvPr>
          <p:cNvSpPr>
            <a:spLocks noGrp="1"/>
          </p:cNvSpPr>
          <p:nvPr>
            <p:ph type="title"/>
          </p:nvPr>
        </p:nvSpPr>
        <p:spPr/>
        <p:txBody>
          <a:bodyPr/>
          <a:lstStyle/>
          <a:p>
            <a:r>
              <a:rPr lang="en-US"/>
              <a:t>Performance measures chart</a:t>
            </a:r>
          </a:p>
        </p:txBody>
      </p:sp>
      <p:graphicFrame>
        <p:nvGraphicFramePr>
          <p:cNvPr id="5" name="Table 4">
            <a:extLst>
              <a:ext uri="{FF2B5EF4-FFF2-40B4-BE49-F238E27FC236}">
                <a16:creationId xmlns:a16="http://schemas.microsoft.com/office/drawing/2014/main" id="{2E9944F0-7C33-CD39-D514-26FA313C0BEB}"/>
              </a:ext>
            </a:extLst>
          </p:cNvPr>
          <p:cNvGraphicFramePr>
            <a:graphicFrameLocks noGrp="1"/>
          </p:cNvGraphicFramePr>
          <p:nvPr>
            <p:extLst>
              <p:ext uri="{D42A27DB-BD31-4B8C-83A1-F6EECF244321}">
                <p14:modId xmlns:p14="http://schemas.microsoft.com/office/powerpoint/2010/main" val="3874942140"/>
              </p:ext>
            </p:extLst>
          </p:nvPr>
        </p:nvGraphicFramePr>
        <p:xfrm>
          <a:off x="1944000" y="1152000"/>
          <a:ext cx="6125524" cy="5591052"/>
        </p:xfrm>
        <a:graphic>
          <a:graphicData uri="http://schemas.openxmlformats.org/drawingml/2006/table">
            <a:tbl>
              <a:tblPr firstRow="1" firstCol="1" lastRow="1" lastCol="1" bandRow="1" bandCol="1"/>
              <a:tblGrid>
                <a:gridCol w="2761235">
                  <a:extLst>
                    <a:ext uri="{9D8B030D-6E8A-4147-A177-3AD203B41FA5}">
                      <a16:colId xmlns:a16="http://schemas.microsoft.com/office/drawing/2014/main" val="782885576"/>
                    </a:ext>
                  </a:extLst>
                </a:gridCol>
                <a:gridCol w="761726">
                  <a:extLst>
                    <a:ext uri="{9D8B030D-6E8A-4147-A177-3AD203B41FA5}">
                      <a16:colId xmlns:a16="http://schemas.microsoft.com/office/drawing/2014/main" val="1530336415"/>
                    </a:ext>
                  </a:extLst>
                </a:gridCol>
                <a:gridCol w="849610">
                  <a:extLst>
                    <a:ext uri="{9D8B030D-6E8A-4147-A177-3AD203B41FA5}">
                      <a16:colId xmlns:a16="http://schemas.microsoft.com/office/drawing/2014/main" val="508349402"/>
                    </a:ext>
                  </a:extLst>
                </a:gridCol>
                <a:gridCol w="879953">
                  <a:extLst>
                    <a:ext uri="{9D8B030D-6E8A-4147-A177-3AD203B41FA5}">
                      <a16:colId xmlns:a16="http://schemas.microsoft.com/office/drawing/2014/main" val="1563163202"/>
                    </a:ext>
                  </a:extLst>
                </a:gridCol>
                <a:gridCol w="873000">
                  <a:extLst>
                    <a:ext uri="{9D8B030D-6E8A-4147-A177-3AD203B41FA5}">
                      <a16:colId xmlns:a16="http://schemas.microsoft.com/office/drawing/2014/main" val="3093284202"/>
                    </a:ext>
                  </a:extLst>
                </a:gridCol>
              </a:tblGrid>
              <a:tr h="874230">
                <a:tc>
                  <a:txBody>
                    <a:bodyPr/>
                    <a:lstStyle/>
                    <a:p>
                      <a:pPr marL="0" marR="0">
                        <a:spcBef>
                          <a:spcPts val="0"/>
                        </a:spcBef>
                        <a:spcAft>
                          <a:spcPts val="0"/>
                        </a:spcAft>
                      </a:pPr>
                      <a:r>
                        <a:rPr lang="en-US" sz="1400" b="1" u="sng" dirty="0">
                          <a:solidFill>
                            <a:schemeClr val="tx1"/>
                          </a:solidFill>
                          <a:effectLst/>
                          <a:latin typeface="Times New Roman"/>
                          <a:ea typeface="Times New Roman" panose="02020603050405020304" pitchFamily="18" charset="0"/>
                          <a:cs typeface="Times New Roman"/>
                        </a:rPr>
                        <a:t>Planned</a:t>
                      </a:r>
                      <a:r>
                        <a:rPr lang="en-US" sz="1400" b="1" dirty="0">
                          <a:solidFill>
                            <a:srgbClr val="000000"/>
                          </a:solidFill>
                          <a:effectLst/>
                          <a:latin typeface="Times New Roman"/>
                          <a:ea typeface="Times New Roman" panose="02020603050405020304" pitchFamily="18" charset="0"/>
                          <a:cs typeface="Times New Roman"/>
                        </a:rPr>
                        <a:t> Deliverables and Performance Measures</a:t>
                      </a: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1</a:t>
                      </a:r>
                      <a:endParaRPr lang="en-US" sz="1400" dirty="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1/1/24-3/31/24</a:t>
                      </a:r>
                    </a:p>
                    <a:p>
                      <a:pPr marL="0" marR="0" lvl="0" algn="ctr">
                        <a:spcBef>
                          <a:spcPts val="0"/>
                        </a:spcBef>
                        <a:spcAft>
                          <a:spcPts val="0"/>
                        </a:spcAft>
                        <a:buNone/>
                      </a:pPr>
                      <a:r>
                        <a:rPr lang="en-US" sz="1400" b="1" dirty="0">
                          <a:solidFill>
                            <a:srgbClr val="000000"/>
                          </a:solidFill>
                          <a:effectLst/>
                          <a:latin typeface="Times New Roman"/>
                          <a:ea typeface="Times New Roman" panose="02020603050405020304" pitchFamily="18" charset="0"/>
                          <a:cs typeface="Times New Roman"/>
                        </a:rPr>
                        <a:t>Planned</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2</a:t>
                      </a:r>
                      <a:endParaRPr lang="en-US" sz="140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4/1/24-6/30/24</a:t>
                      </a:r>
                    </a:p>
                    <a:p>
                      <a:pPr marL="0" marR="0" lvl="0" algn="ctr">
                        <a:spcBef>
                          <a:spcPts val="0"/>
                        </a:spcBef>
                        <a:spcAft>
                          <a:spcPts val="0"/>
                        </a:spcAft>
                        <a:buNone/>
                      </a:pPr>
                      <a:r>
                        <a:rPr lang="en-US" sz="1400" b="1" i="0" u="none" strike="noStrike" noProof="0" dirty="0">
                          <a:solidFill>
                            <a:srgbClr val="000000"/>
                          </a:solidFill>
                          <a:effectLst/>
                          <a:latin typeface="Times New Roman"/>
                        </a:rPr>
                        <a:t>Planned</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3</a:t>
                      </a:r>
                      <a:endParaRPr lang="en-US" sz="140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cs typeface="Times New Roman"/>
                        </a:rPr>
                        <a:t>7/1/24 - 9/30/24 -</a:t>
                      </a:r>
                      <a:r>
                        <a:rPr lang="en-US" sz="1400" b="1" i="0" u="none" strike="noStrike" noProof="0" dirty="0">
                          <a:solidFill>
                            <a:srgbClr val="000000"/>
                          </a:solidFill>
                          <a:effectLst/>
                          <a:latin typeface="Times New Roman"/>
                        </a:rPr>
                        <a:t>Planned</a:t>
                      </a:r>
                    </a:p>
                    <a:p>
                      <a:pPr marL="0" marR="0" lvl="0" algn="ctr">
                        <a:spcBef>
                          <a:spcPts val="0"/>
                        </a:spcBef>
                        <a:spcAft>
                          <a:spcPts val="0"/>
                        </a:spcAft>
                        <a:buNone/>
                      </a:pPr>
                      <a:endParaRPr lang="en-US" sz="1400" b="1" dirty="0">
                        <a:solidFill>
                          <a:srgbClr val="000000"/>
                        </a:solidFill>
                        <a:effectLst/>
                        <a:latin typeface="Times New Roman"/>
                        <a:cs typeface="Times New Roman"/>
                      </a:endParaRPr>
                    </a:p>
                    <a:p>
                      <a:pPr marL="0" marR="0" lvl="0" algn="ctr">
                        <a:spcBef>
                          <a:spcPts val="0"/>
                        </a:spcBef>
                        <a:spcAft>
                          <a:spcPts val="0"/>
                        </a:spcAft>
                        <a:buNone/>
                      </a:pPr>
                      <a:endParaRPr lang="en-US" sz="1400" b="1" dirty="0">
                        <a:solidFill>
                          <a:srgbClr val="000000"/>
                        </a:solidFill>
                        <a:effectLst/>
                        <a:latin typeface="Times New Roman"/>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b="1" dirty="0">
                          <a:solidFill>
                            <a:srgbClr val="000000"/>
                          </a:solidFill>
                          <a:effectLst/>
                          <a:latin typeface="Times New Roman"/>
                          <a:ea typeface="Times New Roman" panose="02020603050405020304" pitchFamily="18" charset="0"/>
                          <a:cs typeface="Times New Roman"/>
                        </a:rPr>
                        <a:t>Quarter 4</a:t>
                      </a:r>
                      <a:endParaRPr lang="en-US" sz="1400">
                        <a:effectLst/>
                        <a:latin typeface="Times New Roman"/>
                        <a:ea typeface="Times New Roman" panose="02020603050405020304" pitchFamily="18" charset="0"/>
                        <a:cs typeface="Times New Roman"/>
                      </a:endParaRPr>
                    </a:p>
                    <a:p>
                      <a:pPr marL="0" marR="0" algn="ctr">
                        <a:spcBef>
                          <a:spcPts val="0"/>
                        </a:spcBef>
                        <a:spcAft>
                          <a:spcPts val="0"/>
                        </a:spcAft>
                      </a:pPr>
                      <a:r>
                        <a:rPr lang="en-US" sz="1400" b="1" dirty="0">
                          <a:solidFill>
                            <a:srgbClr val="000000"/>
                          </a:solidFill>
                          <a:effectLst/>
                          <a:latin typeface="Times New Roman"/>
                          <a:cs typeface="Times New Roman"/>
                        </a:rPr>
                        <a:t>10/1/24 - 12/31/24-</a:t>
                      </a:r>
                      <a:r>
                        <a:rPr lang="en-US" sz="1400" b="1" i="0" u="none" strike="noStrike" noProof="0" dirty="0">
                          <a:solidFill>
                            <a:srgbClr val="000000"/>
                          </a:solidFill>
                          <a:effectLst/>
                          <a:latin typeface="Times New Roman"/>
                        </a:rPr>
                        <a:t>Planned</a:t>
                      </a:r>
                    </a:p>
                    <a:p>
                      <a:pPr marL="0" marR="0" lvl="0" algn="ctr">
                        <a:spcBef>
                          <a:spcPts val="0"/>
                        </a:spcBef>
                        <a:spcAft>
                          <a:spcPts val="0"/>
                        </a:spcAft>
                        <a:buNone/>
                      </a:pPr>
                      <a:endParaRPr lang="en-US" sz="1400" b="1" dirty="0">
                        <a:solidFill>
                          <a:srgbClr val="000000"/>
                        </a:solidFill>
                        <a:effectLst/>
                        <a:latin typeface="Times New Roman"/>
                        <a:ea typeface="Times New Roman" panose="02020603050405020304" pitchFamily="18" charset="0"/>
                        <a:cs typeface="Times New Roman"/>
                      </a:endParaRPr>
                    </a:p>
                    <a:p>
                      <a:pPr marL="0" marR="0" lvl="0" algn="ctr">
                        <a:spcBef>
                          <a:spcPts val="0"/>
                        </a:spcBef>
                        <a:spcAft>
                          <a:spcPts val="0"/>
                        </a:spcAft>
                        <a:buNone/>
                      </a:pPr>
                      <a:endParaRPr lang="en-US" sz="1400" b="1" dirty="0">
                        <a:solidFill>
                          <a:srgbClr val="000000"/>
                        </a:solidFill>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15445779"/>
                  </a:ext>
                </a:extLst>
              </a:tr>
              <a:tr h="385921">
                <a:tc>
                  <a:txBody>
                    <a:bodyPr/>
                    <a:lstStyle/>
                    <a:p>
                      <a:pPr marL="0" marR="0">
                        <a:spcBef>
                          <a:spcPts val="0"/>
                        </a:spcBef>
                        <a:spcAft>
                          <a:spcPts val="0"/>
                        </a:spcAft>
                      </a:pPr>
                      <a:r>
                        <a:rPr lang="en-US" sz="1400" dirty="0">
                          <a:effectLst/>
                          <a:latin typeface="Times New Roman"/>
                          <a:ea typeface="Times New Roman" panose="02020603050405020304" pitchFamily="18" charset="0"/>
                          <a:cs typeface="Times New Roman"/>
                        </a:rPr>
                        <a:t>Good Example - Will enroll 20 students</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5 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5</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lvl="0" algn="ctr">
                        <a:spcBef>
                          <a:spcPts val="0"/>
                        </a:spcBef>
                        <a:spcAft>
                          <a:spcPts val="0"/>
                        </a:spcAft>
                        <a:buNone/>
                      </a:pPr>
                      <a:r>
                        <a:rPr lang="en-US" sz="1400" dirty="0">
                          <a:effectLst/>
                          <a:latin typeface="Times New Roman"/>
                          <a:cs typeface="Times New Roman"/>
                        </a:rPr>
                        <a:t>5</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lvl="0" algn="ctr">
                        <a:spcBef>
                          <a:spcPts val="0"/>
                        </a:spcBef>
                        <a:spcAft>
                          <a:spcPts val="0"/>
                        </a:spcAft>
                        <a:buNone/>
                      </a:pPr>
                      <a:r>
                        <a:rPr lang="en-US" sz="1400" dirty="0">
                          <a:effectLst/>
                          <a:latin typeface="Times New Roman"/>
                          <a:cs typeface="Times New Roman"/>
                        </a:rPr>
                        <a:t>5</a:t>
                      </a:r>
                      <a:endParaRPr lang="en-US" sz="1400" dirty="0"/>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767713392"/>
                  </a:ext>
                </a:extLst>
              </a:tr>
              <a:tr h="1291653">
                <a:tc>
                  <a:txBody>
                    <a:bodyPr/>
                    <a:lstStyle/>
                    <a:p>
                      <a:pPr marL="0" marR="0">
                        <a:spcBef>
                          <a:spcPts val="0"/>
                        </a:spcBef>
                        <a:spcAft>
                          <a:spcPts val="0"/>
                        </a:spcAft>
                      </a:pPr>
                      <a:r>
                        <a:rPr lang="en-US" sz="1400" b="0" i="0" u="none" strike="noStrike" noProof="0" dirty="0">
                          <a:solidFill>
                            <a:srgbClr val="000000"/>
                          </a:solidFill>
                          <a:effectLst/>
                          <a:latin typeface="Times New Roman"/>
                          <a:ea typeface="Times New Roman" panose="02020603050405020304" pitchFamily="18" charset="0"/>
                          <a:cs typeface="Times New Roman"/>
                        </a:rPr>
                        <a:t>Bad Example </a:t>
                      </a:r>
                      <a:r>
                        <a:rPr lang="en-US" sz="1400" b="0" i="0" u="none" strike="noStrike" noProof="0" dirty="0">
                          <a:solidFill>
                            <a:srgbClr val="000000"/>
                          </a:solidFill>
                          <a:effectLst/>
                          <a:latin typeface="Times New Roman"/>
                        </a:rPr>
                        <a:t>- Will enroll 50% of all students </a:t>
                      </a:r>
                    </a:p>
                    <a:p>
                      <a:pPr marL="0" marR="0" lvl="0">
                        <a:spcBef>
                          <a:spcPts val="0"/>
                        </a:spcBef>
                        <a:spcAft>
                          <a:spcPts val="0"/>
                        </a:spcAft>
                        <a:buNone/>
                      </a:pPr>
                      <a:r>
                        <a:rPr lang="en-US" sz="1400" dirty="0">
                          <a:effectLst/>
                          <a:latin typeface="Times New Roman"/>
                          <a:ea typeface="Times New Roman" panose="02020603050405020304" pitchFamily="18" charset="0"/>
                          <a:cs typeface="Times New Roman"/>
                        </a:rPr>
                        <a:t>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NOT 10% </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 NOT Maybe 5</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NOT</a:t>
                      </a:r>
                    </a:p>
                    <a:p>
                      <a:pPr marL="0" marR="0" lvl="0" algn="ctr">
                        <a:spcBef>
                          <a:spcPts val="0"/>
                        </a:spcBef>
                        <a:spcAft>
                          <a:spcPts val="0"/>
                        </a:spcAft>
                        <a:buNone/>
                      </a:pPr>
                      <a:r>
                        <a:rPr lang="en-US" sz="1400" dirty="0">
                          <a:effectLst/>
                          <a:latin typeface="Times New Roman"/>
                          <a:ea typeface="Times New Roman" panose="02020603050405020304" pitchFamily="18" charset="0"/>
                          <a:cs typeface="Times New Roman"/>
                        </a:rPr>
                        <a:t>We thought we would enroll more</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510081394"/>
                  </a:ext>
                </a:extLst>
              </a:tr>
              <a:tr h="496184">
                <a:tc>
                  <a:txBody>
                    <a:bodyPr/>
                    <a:lstStyle/>
                    <a:p>
                      <a:pPr marL="0" marR="0">
                        <a:spcBef>
                          <a:spcPts val="0"/>
                        </a:spcBef>
                        <a:spcAft>
                          <a:spcPts val="0"/>
                        </a:spcAft>
                      </a:pPr>
                      <a:r>
                        <a:rPr lang="en-US" sz="1400" b="0" i="0" u="none" strike="noStrike" noProof="0" dirty="0">
                          <a:solidFill>
                            <a:srgbClr val="000000"/>
                          </a:solidFill>
                          <a:effectLst/>
                          <a:latin typeface="Times New Roman"/>
                          <a:cs typeface="Times New Roman"/>
                        </a:rPr>
                        <a:t>Bad Example - </a:t>
                      </a:r>
                      <a:r>
                        <a:rPr lang="en-US" sz="1400" b="0" i="0" u="none" strike="noStrike" noProof="0" dirty="0">
                          <a:solidFill>
                            <a:srgbClr val="000000"/>
                          </a:solidFill>
                          <a:effectLst/>
                          <a:latin typeface="Times New Roman"/>
                        </a:rPr>
                        <a:t>Will enroll students</a:t>
                      </a:r>
                    </a:p>
                    <a:p>
                      <a:pPr marL="0" marR="0" lvl="0">
                        <a:spcBef>
                          <a:spcPts val="0"/>
                        </a:spcBef>
                        <a:spcAft>
                          <a:spcPts val="0"/>
                        </a:spcAft>
                        <a:buNone/>
                      </a:pPr>
                      <a:endParaRPr lang="en-US" sz="1400" b="0" i="0" u="none" strike="noStrike" noProof="0" dirty="0">
                        <a:solidFill>
                          <a:srgbClr val="000000"/>
                        </a:solidFill>
                        <a:effectLst/>
                        <a:latin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197222537"/>
                  </a:ext>
                </a:extLst>
              </a:tr>
              <a:tr h="700959">
                <a:tc>
                  <a:txBody>
                    <a:bodyPr/>
                    <a:lstStyle/>
                    <a:p>
                      <a:pPr marL="0" marR="0">
                        <a:spcBef>
                          <a:spcPts val="0"/>
                        </a:spcBef>
                        <a:spcAft>
                          <a:spcPts val="0"/>
                        </a:spcAft>
                      </a:pPr>
                      <a:r>
                        <a:rPr lang="en-US" sz="1400" b="0" i="0" u="none" strike="noStrike" noProof="0" dirty="0">
                          <a:solidFill>
                            <a:srgbClr val="000000"/>
                          </a:solidFill>
                          <a:effectLst/>
                          <a:latin typeface="Times New Roman"/>
                        </a:rPr>
                        <a:t>Good Example-</a:t>
                      </a:r>
                    </a:p>
                    <a:p>
                      <a:pPr marL="0" marR="0" lvl="0">
                        <a:spcBef>
                          <a:spcPts val="0"/>
                        </a:spcBef>
                        <a:spcAft>
                          <a:spcPts val="0"/>
                        </a:spcAft>
                        <a:buNone/>
                      </a:pPr>
                      <a:r>
                        <a:rPr lang="en-US" sz="1400" b="0" i="0" u="none" strike="noStrike" noProof="0" dirty="0">
                          <a:solidFill>
                            <a:srgbClr val="000000"/>
                          </a:solidFill>
                          <a:effectLst/>
                          <a:latin typeface="Times New Roman"/>
                        </a:rPr>
                        <a:t>Will run 3 classes through the year</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1</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765318115"/>
                  </a:ext>
                </a:extLst>
              </a:tr>
              <a:tr h="338665">
                <a:tc>
                  <a:txBody>
                    <a:bodyPr/>
                    <a:lstStyle/>
                    <a:p>
                      <a:pPr marL="0" marR="0">
                        <a:spcBef>
                          <a:spcPts val="0"/>
                        </a:spcBef>
                        <a:spcAft>
                          <a:spcPts val="0"/>
                        </a:spcAft>
                      </a:pPr>
                      <a:r>
                        <a:rPr lang="en-US" sz="1400" dirty="0">
                          <a:effectLst/>
                          <a:latin typeface="Times New Roman"/>
                          <a:ea typeface="Times New Roman" panose="02020603050405020304" pitchFamily="18" charset="0"/>
                          <a:cs typeface="Times New Roman"/>
                        </a:rPr>
                        <a:t>Bad Example -Will run classes</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r>
                        <a:rPr lang="en-US" sz="1400" dirty="0">
                          <a:effectLst/>
                          <a:latin typeface="Times New Roman"/>
                          <a:ea typeface="Times New Roman" panose="02020603050405020304" pitchFamily="18" charset="0"/>
                          <a:cs typeface="Times New Roman"/>
                        </a:rPr>
                        <a:t>?</a:t>
                      </a: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4263688106"/>
                  </a:ext>
                </a:extLst>
              </a:tr>
              <a:tr h="338665">
                <a:tc>
                  <a:txBody>
                    <a:bodyPr/>
                    <a:lstStyle/>
                    <a:p>
                      <a:pPr marL="0" marR="0">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451015951"/>
                  </a:ext>
                </a:extLst>
              </a:tr>
              <a:tr h="338665">
                <a:tc>
                  <a:txBody>
                    <a:bodyPr/>
                    <a:lstStyle/>
                    <a:p>
                      <a:pPr marL="0" marR="0">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2265606879"/>
                  </a:ext>
                </a:extLst>
              </a:tr>
              <a:tr h="338665">
                <a:tc>
                  <a:txBody>
                    <a:bodyPr/>
                    <a:lstStyle/>
                    <a:p>
                      <a:pPr marL="0" marR="0">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0DD"/>
                    </a:solidFill>
                  </a:tcPr>
                </a:tc>
                <a:tc>
                  <a:txBody>
                    <a:bodyPr/>
                    <a:lstStyle/>
                    <a:p>
                      <a:pPr marL="0" marR="0" algn="ctr">
                        <a:spcBef>
                          <a:spcPts val="0"/>
                        </a:spcBef>
                        <a:spcAft>
                          <a:spcPts val="0"/>
                        </a:spcAft>
                      </a:pPr>
                      <a:endParaRPr lang="en-US" sz="1400" dirty="0">
                        <a:effectLst/>
                        <a:latin typeface="Times New Roman"/>
                        <a:ea typeface="Times New Roman" panose="02020603050405020304" pitchFamily="18" charset="0"/>
                        <a:cs typeface="Times New Roman"/>
                      </a:endParaRPr>
                    </a:p>
                  </a:txBody>
                  <a:tcPr marL="10179" marR="10179" marT="10179" marB="101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FB4"/>
                    </a:solidFill>
                  </a:tcPr>
                </a:tc>
                <a:extLst>
                  <a:ext uri="{0D108BD9-81ED-4DB2-BD59-A6C34878D82A}">
                    <a16:rowId xmlns:a16="http://schemas.microsoft.com/office/drawing/2014/main" val="389874255"/>
                  </a:ext>
                </a:extLst>
              </a:tr>
            </a:tbl>
          </a:graphicData>
        </a:graphic>
      </p:graphicFrame>
    </p:spTree>
    <p:extLst>
      <p:ext uri="{BB962C8B-B14F-4D97-AF65-F5344CB8AC3E}">
        <p14:creationId xmlns:p14="http://schemas.microsoft.com/office/powerpoint/2010/main" val="3791815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F7C8-11B3-063C-E574-04578F208DC5}"/>
              </a:ext>
            </a:extLst>
          </p:cNvPr>
          <p:cNvSpPr>
            <a:spLocks noGrp="1"/>
          </p:cNvSpPr>
          <p:nvPr>
            <p:ph type="title"/>
          </p:nvPr>
        </p:nvSpPr>
        <p:spPr/>
        <p:txBody>
          <a:bodyPr/>
          <a:lstStyle/>
          <a:p>
            <a:r>
              <a:rPr lang="en-US" dirty="0">
                <a:latin typeface="Arial"/>
                <a:ea typeface="Verdana"/>
                <a:cs typeface="Arial"/>
              </a:rPr>
              <a:t>Performance Measures, </a:t>
            </a:r>
            <a:r>
              <a:rPr lang="en-US" sz="2800" dirty="0">
                <a:latin typeface="Arial"/>
                <a:ea typeface="Verdana"/>
                <a:cs typeface="Arial"/>
              </a:rPr>
              <a:t>Cont'd</a:t>
            </a:r>
            <a:endParaRPr lang="en-US" sz="2800" dirty="0"/>
          </a:p>
        </p:txBody>
      </p:sp>
      <p:sp>
        <p:nvSpPr>
          <p:cNvPr id="3" name="Content Placeholder 2">
            <a:extLst>
              <a:ext uri="{FF2B5EF4-FFF2-40B4-BE49-F238E27FC236}">
                <a16:creationId xmlns:a16="http://schemas.microsoft.com/office/drawing/2014/main" id="{89BA5E90-8DBE-0741-C8FC-4F099C3BBD5E}"/>
              </a:ext>
            </a:extLst>
          </p:cNvPr>
          <p:cNvSpPr>
            <a:spLocks noGrp="1"/>
          </p:cNvSpPr>
          <p:nvPr>
            <p:ph idx="1"/>
          </p:nvPr>
        </p:nvSpPr>
        <p:spPr>
          <a:xfrm>
            <a:off x="457200" y="869400"/>
            <a:ext cx="8229600" cy="5211763"/>
          </a:xfrm>
        </p:spPr>
        <p:txBody>
          <a:bodyPr vert="horz" lIns="91440" tIns="45720" rIns="91440" bIns="45720" rtlCol="0" anchor="t">
            <a:normAutofit/>
          </a:bodyPr>
          <a:lstStyle/>
          <a:p>
            <a:r>
              <a:rPr lang="en-US" dirty="0">
                <a:latin typeface="Times New Roman"/>
                <a:cs typeface="Times New Roman"/>
              </a:rPr>
              <a:t>Activities are NOT performance measures</a:t>
            </a:r>
          </a:p>
          <a:p>
            <a:r>
              <a:rPr lang="en-US" dirty="0">
                <a:latin typeface="Times New Roman"/>
                <a:cs typeface="Times New Roman"/>
              </a:rPr>
              <a:t>Examples of performance measures</a:t>
            </a:r>
            <a:endParaRPr lang="en-US" dirty="0"/>
          </a:p>
          <a:p>
            <a:pPr lvl="1"/>
            <a:r>
              <a:rPr lang="en-US" dirty="0">
                <a:latin typeface="Times New Roman"/>
                <a:cs typeface="Times New Roman"/>
              </a:rPr>
              <a:t>Number of students to be enrolled</a:t>
            </a:r>
          </a:p>
          <a:p>
            <a:pPr lvl="1"/>
            <a:r>
              <a:rPr lang="en-US" dirty="0">
                <a:latin typeface="Times New Roman"/>
                <a:cs typeface="Times New Roman"/>
              </a:rPr>
              <a:t>Number of students to transition to postsecondary education or employment</a:t>
            </a:r>
          </a:p>
          <a:p>
            <a:pPr lvl="1"/>
            <a:r>
              <a:rPr lang="en-US" dirty="0">
                <a:latin typeface="Times New Roman"/>
                <a:cs typeface="Times New Roman"/>
              </a:rPr>
              <a:t>Number of students to complete</a:t>
            </a:r>
          </a:p>
          <a:p>
            <a:pPr lvl="1"/>
            <a:r>
              <a:rPr lang="en-US" dirty="0">
                <a:latin typeface="Times New Roman"/>
                <a:cs typeface="Times New Roman"/>
              </a:rPr>
              <a:t>Number of a specific target population you plan to serve, e.g., unemployed, out of school youth, returning citizens</a:t>
            </a:r>
          </a:p>
          <a:p>
            <a:pPr lvl="1"/>
            <a:r>
              <a:rPr lang="en-US" dirty="0">
                <a:latin typeface="Times New Roman"/>
                <a:cs typeface="Times New Roman"/>
              </a:rPr>
              <a:t>Number of classes to be offered</a:t>
            </a:r>
          </a:p>
          <a:p>
            <a:pPr lvl="1"/>
            <a:r>
              <a:rPr lang="en-US" dirty="0">
                <a:latin typeface="Times New Roman"/>
                <a:cs typeface="Times New Roman"/>
              </a:rPr>
              <a:t>Number of curricula to be developed</a:t>
            </a:r>
          </a:p>
          <a:p>
            <a:pPr lvl="1"/>
            <a:r>
              <a:rPr lang="en-US" dirty="0">
                <a:latin typeface="Times New Roman"/>
                <a:cs typeface="Times New Roman"/>
              </a:rPr>
              <a:t>Number of staff to be hired</a:t>
            </a:r>
          </a:p>
          <a:p>
            <a:pPr marL="457200" lvl="1" indent="0">
              <a:buNone/>
            </a:pPr>
            <a:endParaRPr lang="en-US" dirty="0">
              <a:latin typeface="Times New Roman"/>
              <a:cs typeface="Times New Roman"/>
            </a:endParaRPr>
          </a:p>
        </p:txBody>
      </p:sp>
    </p:spTree>
    <p:extLst>
      <p:ext uri="{BB962C8B-B14F-4D97-AF65-F5344CB8AC3E}">
        <p14:creationId xmlns:p14="http://schemas.microsoft.com/office/powerpoint/2010/main" val="3413669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467544" y="990600"/>
            <a:ext cx="4041648" cy="5638800"/>
          </a:xfrm>
        </p:spPr>
        <p:txBody>
          <a:bodyPr vert="horz" lIns="91440" tIns="45720" rIns="91440" bIns="45720" rtlCol="0" anchor="t">
            <a:normAutofit fontScale="85000" lnSpcReduction="10000"/>
          </a:bodyPr>
          <a:lstStyle/>
          <a:p>
            <a:pPr marL="0" indent="0">
              <a:buNone/>
            </a:pPr>
            <a:r>
              <a:rPr lang="en-US" b="1"/>
              <a:t>1. Uniform Application</a:t>
            </a:r>
          </a:p>
          <a:p>
            <a:pPr lvl="1"/>
            <a:r>
              <a:rPr lang="en-US">
                <a:latin typeface="Times New Roman"/>
                <a:cs typeface="Times New Roman"/>
              </a:rPr>
              <a:t>Must be completely filled out </a:t>
            </a:r>
            <a:endParaRPr lang="en-US"/>
          </a:p>
          <a:p>
            <a:pPr lvl="2"/>
            <a:r>
              <a:rPr lang="en-US"/>
              <a:t>1</a:t>
            </a:r>
            <a:r>
              <a:rPr lang="en-US" baseline="30000"/>
              <a:t>st</a:t>
            </a:r>
            <a:r>
              <a:rPr lang="en-US"/>
              <a:t> page is for the ICCB.</a:t>
            </a:r>
          </a:p>
          <a:p>
            <a:pPr lvl="1"/>
            <a:r>
              <a:rPr lang="en-US"/>
              <a:t>NA, for questions not applicable</a:t>
            </a:r>
          </a:p>
          <a:p>
            <a:pPr marL="0" indent="0">
              <a:buNone/>
            </a:pPr>
            <a:r>
              <a:rPr lang="en-US" b="1"/>
              <a:t>2. Cover Page and Grant Summation (Separate Sheet)</a:t>
            </a:r>
          </a:p>
          <a:p>
            <a:pPr lvl="1"/>
            <a:r>
              <a:rPr lang="en-US"/>
              <a:t>Institution’s Name</a:t>
            </a:r>
          </a:p>
          <a:p>
            <a:pPr lvl="1"/>
            <a:r>
              <a:rPr lang="en-US"/>
              <a:t>Address</a:t>
            </a:r>
          </a:p>
          <a:p>
            <a:pPr lvl="1"/>
            <a:r>
              <a:rPr lang="en-US"/>
              <a:t>Telephone Number</a:t>
            </a:r>
          </a:p>
          <a:p>
            <a:pPr lvl="1"/>
            <a:r>
              <a:rPr lang="en-US"/>
              <a:t>Website</a:t>
            </a:r>
          </a:p>
          <a:p>
            <a:pPr lvl="1"/>
            <a:r>
              <a:rPr lang="en-US"/>
              <a:t>Contact information for:</a:t>
            </a:r>
          </a:p>
          <a:p>
            <a:pPr lvl="2"/>
            <a:r>
              <a:rPr lang="en-US">
                <a:latin typeface="Times New Roman"/>
                <a:cs typeface="Times New Roman"/>
              </a:rPr>
              <a:t>President/Chief Executive Officer, </a:t>
            </a:r>
            <a:endParaRPr lang="en-US"/>
          </a:p>
          <a:p>
            <a:pPr lvl="2"/>
            <a:r>
              <a:rPr lang="en-US">
                <a:latin typeface="Times New Roman"/>
                <a:cs typeface="Times New Roman"/>
              </a:rPr>
              <a:t>Chief Financial Officer, and Project Coordinator/ Administrator</a:t>
            </a:r>
          </a:p>
          <a:p>
            <a:pPr lvl="2"/>
            <a:r>
              <a:rPr lang="en-US"/>
              <a:t>Email address, telephone number and extension, Fax number</a:t>
            </a:r>
          </a:p>
          <a:p>
            <a:pPr lvl="1"/>
            <a:r>
              <a:rPr lang="en-US">
                <a:latin typeface="Times New Roman"/>
                <a:cs typeface="Times New Roman"/>
              </a:rPr>
              <a:t>Cover Page and Performance Measures Chart are not counted in the twelve-page narrative.</a:t>
            </a:r>
          </a:p>
        </p:txBody>
      </p:sp>
      <p:sp>
        <p:nvSpPr>
          <p:cNvPr id="4" name="Title 3"/>
          <p:cNvSpPr>
            <a:spLocks noGrp="1"/>
          </p:cNvSpPr>
          <p:nvPr>
            <p:ph type="title"/>
          </p:nvPr>
        </p:nvSpPr>
        <p:spPr/>
        <p:txBody>
          <a:bodyPr/>
          <a:lstStyle/>
          <a:p>
            <a:r>
              <a:rPr lang="en-US" dirty="0">
                <a:latin typeface="Arial"/>
                <a:ea typeface="Verdana"/>
                <a:cs typeface="Arial"/>
              </a:rPr>
              <a:t>Application Packet</a:t>
            </a:r>
            <a:endParaRPr lang="en-US" dirty="0">
              <a:solidFill>
                <a:srgbClr val="FF0000"/>
              </a:solidFill>
            </a:endParaRPr>
          </a:p>
        </p:txBody>
      </p:sp>
      <p:sp>
        <p:nvSpPr>
          <p:cNvPr id="9" name="5-Point Star 8"/>
          <p:cNvSpPr/>
          <p:nvPr/>
        </p:nvSpPr>
        <p:spPr>
          <a:xfrm>
            <a:off x="3276600" y="8001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4166685" y="22098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8486B1C9-0ADA-F646-C50F-B3B7A1C3B121}"/>
              </a:ext>
            </a:extLst>
          </p:cNvPr>
          <p:cNvPicPr>
            <a:picLocks noGrp="1" noChangeAspect="1"/>
          </p:cNvPicPr>
          <p:nvPr>
            <p:ph sz="half" idx="2"/>
          </p:nvPr>
        </p:nvPicPr>
        <p:blipFill>
          <a:blip r:embed="rId2"/>
          <a:stretch>
            <a:fillRect/>
          </a:stretch>
        </p:blipFill>
        <p:spPr>
          <a:xfrm>
            <a:off x="4637856" y="1181100"/>
            <a:ext cx="4038600" cy="4618495"/>
          </a:xfrm>
          <a:prstGeom prst="rect">
            <a:avLst/>
          </a:prstGeom>
          <a:ln w="19050">
            <a:solidFill>
              <a:schemeClr val="tx1"/>
            </a:solidFill>
          </a:ln>
        </p:spPr>
      </p:pic>
    </p:spTree>
    <p:extLst>
      <p:ext uri="{BB962C8B-B14F-4D97-AF65-F5344CB8AC3E}">
        <p14:creationId xmlns:p14="http://schemas.microsoft.com/office/powerpoint/2010/main" val="381716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AB29A-BFCF-4B47-8E75-AB690C823F92}"/>
              </a:ext>
            </a:extLst>
          </p:cNvPr>
          <p:cNvSpPr>
            <a:spLocks noGrp="1"/>
          </p:cNvSpPr>
          <p:nvPr>
            <p:ph type="title"/>
          </p:nvPr>
        </p:nvSpPr>
        <p:spPr/>
        <p:txBody>
          <a:bodyPr/>
          <a:lstStyle/>
          <a:p>
            <a:r>
              <a:rPr lang="en-US"/>
              <a:t>Application Packet, cont’d</a:t>
            </a:r>
          </a:p>
        </p:txBody>
      </p:sp>
      <p:sp>
        <p:nvSpPr>
          <p:cNvPr id="3" name="Content Placeholder 2">
            <a:extLst>
              <a:ext uri="{FF2B5EF4-FFF2-40B4-BE49-F238E27FC236}">
                <a16:creationId xmlns:a16="http://schemas.microsoft.com/office/drawing/2014/main" id="{8AA4CAFA-3D44-43B7-9F72-92FCAC2DDDD7}"/>
              </a:ext>
            </a:extLst>
          </p:cNvPr>
          <p:cNvSpPr>
            <a:spLocks noGrp="1"/>
          </p:cNvSpPr>
          <p:nvPr>
            <p:ph idx="1"/>
          </p:nvPr>
        </p:nvSpPr>
        <p:spPr/>
        <p:txBody>
          <a:bodyPr/>
          <a:lstStyle/>
          <a:p>
            <a:pPr lvl="0"/>
            <a:r>
              <a:rPr lang="en-US" u="sng"/>
              <a:t>Cover Page and Grant Summation Template</a:t>
            </a:r>
            <a:endParaRPr lang="en-US"/>
          </a:p>
          <a:p>
            <a:r>
              <a:rPr lang="en-US"/>
              <a:t>The applicant must complete the Cover Page and Grant Summation Template (</a:t>
            </a:r>
            <a:r>
              <a:rPr lang="en-US" i="1"/>
              <a:t>template provided</a:t>
            </a:r>
            <a:r>
              <a:rPr lang="en-US"/>
              <a:t>) which encompasses applicant information and a synopsis of the grant, including but not limited to:</a:t>
            </a:r>
          </a:p>
          <a:p>
            <a:pPr lvl="1"/>
            <a:r>
              <a:rPr lang="en-US"/>
              <a:t>Organization background</a:t>
            </a:r>
          </a:p>
          <a:p>
            <a:pPr lvl="1"/>
            <a:r>
              <a:rPr lang="en-US"/>
              <a:t>Summary of the project activities and how they align with the goals of the Innovative Bridge and Transition grant.</a:t>
            </a:r>
          </a:p>
          <a:p>
            <a:pPr lvl="1"/>
            <a:r>
              <a:rPr lang="en-US"/>
              <a:t>Target population(s) and geographic communities to be served (e.g., ethnicity, gender, socioeconomic status, educational/workforce levels) </a:t>
            </a:r>
          </a:p>
          <a:p>
            <a:pPr lvl="1"/>
            <a:r>
              <a:rPr lang="en-US"/>
              <a:t>Projected number of unduplicated individuals to be served</a:t>
            </a:r>
          </a:p>
          <a:p>
            <a:pPr lvl="1"/>
            <a:r>
              <a:rPr lang="en-US"/>
              <a:t>Measurable Goals and Objectives.</a:t>
            </a:r>
          </a:p>
          <a:p>
            <a:pPr marL="0" indent="0">
              <a:buNone/>
            </a:pPr>
            <a:endParaRPr lang="en-US"/>
          </a:p>
          <a:p>
            <a:endParaRPr lang="en-US"/>
          </a:p>
        </p:txBody>
      </p:sp>
    </p:spTree>
    <p:extLst>
      <p:ext uri="{BB962C8B-B14F-4D97-AF65-F5344CB8AC3E}">
        <p14:creationId xmlns:p14="http://schemas.microsoft.com/office/powerpoint/2010/main" val="3193559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Application Packet, cont’d</a:t>
            </a:r>
          </a:p>
        </p:txBody>
      </p:sp>
      <p:sp>
        <p:nvSpPr>
          <p:cNvPr id="3" name="Content Placeholder 2"/>
          <p:cNvSpPr>
            <a:spLocks noGrp="1"/>
          </p:cNvSpPr>
          <p:nvPr>
            <p:ph idx="1"/>
          </p:nvPr>
        </p:nvSpPr>
        <p:spPr>
          <a:xfrm>
            <a:off x="457200" y="914400"/>
            <a:ext cx="8229600" cy="5715000"/>
          </a:xfrm>
        </p:spPr>
        <p:txBody>
          <a:bodyPr>
            <a:normAutofit/>
          </a:bodyPr>
          <a:lstStyle/>
          <a:p>
            <a:r>
              <a:rPr lang="en-US" b="1"/>
              <a:t>Cover Page </a:t>
            </a:r>
            <a:r>
              <a:rPr lang="en-US"/>
              <a:t>must also include a statement that stipulates: </a:t>
            </a:r>
          </a:p>
          <a:p>
            <a:pPr marL="0" indent="0">
              <a:buNone/>
            </a:pPr>
            <a:endParaRPr lang="en-US"/>
          </a:p>
          <a:p>
            <a:pPr lvl="1"/>
            <a:r>
              <a:rPr lang="en-US"/>
              <a:t>“This application is being submitted on behalf of the &lt;institution’s name&gt;; and, if awarded, the applicant agrees to abide by the provisions and guidelines set forth in the application and by the ICCB.  Furthermore, the individuals listed in the application are authorized to act on behalf of the institution.”</a:t>
            </a:r>
          </a:p>
          <a:p>
            <a:endParaRPr lang="en-US" b="1"/>
          </a:p>
          <a:p>
            <a:pPr marL="0" indent="0" algn="ctr">
              <a:buNone/>
            </a:pPr>
            <a:r>
              <a:rPr lang="en-US" b="1"/>
              <a:t>The statement must be signed and dated by the President/Chief Executive Officer (CEO)</a:t>
            </a:r>
          </a:p>
          <a:p>
            <a:pPr marL="0" indent="0">
              <a:buNone/>
            </a:pPr>
            <a:endParaRPr lang="en-US"/>
          </a:p>
          <a:p>
            <a:endParaRPr lang="en-US"/>
          </a:p>
        </p:txBody>
      </p:sp>
      <p:sp>
        <p:nvSpPr>
          <p:cNvPr id="7" name="5-Point Star 6"/>
          <p:cNvSpPr/>
          <p:nvPr/>
        </p:nvSpPr>
        <p:spPr>
          <a:xfrm>
            <a:off x="8077200" y="15240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p:cNvSpPr/>
          <p:nvPr/>
        </p:nvSpPr>
        <p:spPr>
          <a:xfrm>
            <a:off x="7543800" y="35814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849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7544" y="990600"/>
            <a:ext cx="8214084" cy="5135880"/>
          </a:xfrm>
        </p:spPr>
        <p:txBody>
          <a:bodyPr vert="horz" lIns="91440" tIns="45720" rIns="91440" bIns="45720" rtlCol="0" anchor="t">
            <a:normAutofit fontScale="92500" lnSpcReduction="20000"/>
          </a:bodyPr>
          <a:lstStyle/>
          <a:p>
            <a:pPr marL="457200" indent="-457200">
              <a:buAutoNum type="arabicPeriod" startAt="5"/>
            </a:pPr>
            <a:endParaRPr lang="en-US" b="1" dirty="0"/>
          </a:p>
          <a:p>
            <a:pPr marL="457200" indent="-457200">
              <a:buAutoNum type="arabicPeriod" startAt="5"/>
            </a:pPr>
            <a:endParaRPr lang="en-US" b="1" dirty="0"/>
          </a:p>
          <a:p>
            <a:pPr marL="457200" indent="-457200">
              <a:buFont typeface="+mj-lt"/>
              <a:buAutoNum type="arabicPeriod" startAt="4"/>
            </a:pPr>
            <a:r>
              <a:rPr lang="en-US" b="1" dirty="0">
                <a:latin typeface="Times New Roman"/>
                <a:cs typeface="Times New Roman"/>
              </a:rPr>
              <a:t>Uniform Budget</a:t>
            </a:r>
          </a:p>
          <a:p>
            <a:pPr lvl="1"/>
            <a:r>
              <a:rPr lang="en-US" dirty="0">
                <a:latin typeface="Times New Roman"/>
                <a:cs typeface="Times New Roman"/>
              </a:rPr>
              <a:t>Applicants should submit budgets based upon the total estimated costs for the project.</a:t>
            </a:r>
          </a:p>
          <a:p>
            <a:pPr lvl="1"/>
            <a:r>
              <a:rPr lang="en-US" dirty="0">
                <a:latin typeface="Times New Roman"/>
                <a:cs typeface="Times New Roman"/>
              </a:rPr>
              <a:t>Refer to 2 CFR 200, “Uniform Administrative Requirements, Cost Principles, and Audit Requirements for Federal Awards” cited within the template’s instructions</a:t>
            </a:r>
          </a:p>
          <a:p>
            <a:pPr lvl="1"/>
            <a:r>
              <a:rPr lang="en-US" dirty="0">
                <a:latin typeface="Times New Roman"/>
                <a:cs typeface="Times New Roman"/>
              </a:rPr>
              <a:t>Be detailed and specific in completing the budget.  </a:t>
            </a:r>
          </a:p>
          <a:p>
            <a:pPr lvl="1"/>
            <a:r>
              <a:rPr lang="en-US" dirty="0">
                <a:latin typeface="Times New Roman"/>
                <a:cs typeface="Times New Roman"/>
              </a:rPr>
              <a:t>Budget items must follow the guidelines set forth in the Education Department General Administrative Regulations (EDGAR). </a:t>
            </a:r>
            <a:endParaRPr lang="en-US" dirty="0"/>
          </a:p>
          <a:p>
            <a:pPr marL="0" indent="0">
              <a:buNone/>
            </a:pPr>
            <a:r>
              <a:rPr lang="en-US" dirty="0">
                <a:latin typeface="Times New Roman"/>
                <a:cs typeface="Times New Roman"/>
              </a:rPr>
              <a:t>All applicants must submit a proposed budget on the State of Illinois Uniform Grant Budget Template (</a:t>
            </a:r>
            <a:r>
              <a:rPr lang="en-US" i="1" dirty="0">
                <a:latin typeface="Times New Roman"/>
                <a:cs typeface="Times New Roman"/>
              </a:rPr>
              <a:t>template provided</a:t>
            </a:r>
            <a:r>
              <a:rPr lang="en-US" dirty="0">
                <a:latin typeface="Times New Roman"/>
                <a:cs typeface="Times New Roman"/>
              </a:rPr>
              <a:t>). Costs should be in line with allowable costs under the Grant Accountability and Transparency Act. For information on allowable uses of funds and other administrative requirements:</a:t>
            </a:r>
            <a:endParaRPr lang="en-US" u="sng" dirty="0">
              <a:latin typeface="Times New Roman"/>
              <a:cs typeface="Times New Roman"/>
              <a:hlinkClick r:id="rId2"/>
            </a:endParaRPr>
          </a:p>
          <a:p>
            <a:pPr marL="0" indent="0">
              <a:buNone/>
            </a:pPr>
            <a:r>
              <a:rPr lang="en-US" b="1" dirty="0">
                <a:hlinkClick r:id="rId3"/>
              </a:rPr>
              <a:t>https://gata.illinois.gov/resources.html</a:t>
            </a:r>
            <a:r>
              <a:rPr lang="en-US" b="1" dirty="0"/>
              <a:t> </a:t>
            </a:r>
          </a:p>
          <a:p>
            <a:pPr marL="457200" lvl="1" indent="0">
              <a:buNone/>
            </a:pPr>
            <a:endParaRPr lang="en-US" dirty="0"/>
          </a:p>
          <a:p>
            <a:pPr marL="400050" lvl="1" indent="0">
              <a:buNone/>
            </a:pPr>
            <a:endParaRPr lang="en-US" b="1" dirty="0"/>
          </a:p>
        </p:txBody>
      </p:sp>
      <p:sp>
        <p:nvSpPr>
          <p:cNvPr id="4" name="Title 3"/>
          <p:cNvSpPr>
            <a:spLocks noGrp="1"/>
          </p:cNvSpPr>
          <p:nvPr>
            <p:ph type="title"/>
          </p:nvPr>
        </p:nvSpPr>
        <p:spPr/>
        <p:txBody>
          <a:bodyPr/>
          <a:lstStyle/>
          <a:p>
            <a:r>
              <a:rPr lang="en-US"/>
              <a:t>Application Packet</a:t>
            </a:r>
          </a:p>
        </p:txBody>
      </p:sp>
      <p:sp>
        <p:nvSpPr>
          <p:cNvPr id="6" name="5-Point Star 5"/>
          <p:cNvSpPr/>
          <p:nvPr/>
        </p:nvSpPr>
        <p:spPr>
          <a:xfrm>
            <a:off x="3124200" y="839688"/>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22980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050E-830F-44C0-B8A5-726AF99E3046}"/>
              </a:ext>
            </a:extLst>
          </p:cNvPr>
          <p:cNvSpPr>
            <a:spLocks noGrp="1"/>
          </p:cNvSpPr>
          <p:nvPr>
            <p:ph type="title"/>
          </p:nvPr>
        </p:nvSpPr>
        <p:spPr/>
        <p:txBody>
          <a:bodyPr/>
          <a:lstStyle/>
          <a:p>
            <a:r>
              <a:rPr lang="en-US"/>
              <a:t>Application Narrative</a:t>
            </a:r>
          </a:p>
        </p:txBody>
      </p:sp>
      <p:sp>
        <p:nvSpPr>
          <p:cNvPr id="3" name="Content Placeholder 2">
            <a:extLst>
              <a:ext uri="{FF2B5EF4-FFF2-40B4-BE49-F238E27FC236}">
                <a16:creationId xmlns:a16="http://schemas.microsoft.com/office/drawing/2014/main" id="{1CB6BF7B-CE1D-475B-A21C-DFA11BE0286F}"/>
              </a:ext>
            </a:extLst>
          </p:cNvPr>
          <p:cNvSpPr>
            <a:spLocks noGrp="1"/>
          </p:cNvSpPr>
          <p:nvPr>
            <p:ph idx="1"/>
          </p:nvPr>
        </p:nvSpPr>
        <p:spPr/>
        <p:txBody>
          <a:bodyPr>
            <a:normAutofit fontScale="92500" lnSpcReduction="20000"/>
          </a:bodyPr>
          <a:lstStyle/>
          <a:p>
            <a:pPr marL="0" indent="0">
              <a:buNone/>
            </a:pPr>
            <a:r>
              <a:rPr lang="en-US" sz="1800" dirty="0"/>
              <a:t>The eligible applicant must submit a narrative of no more than twelve pages (charts and graphs are a part of the twelve-page limitation), double-spaced, 12-point font that must include the following information</a:t>
            </a:r>
            <a:r>
              <a:rPr lang="en-US" sz="1800" b="1" dirty="0"/>
              <a:t> </a:t>
            </a:r>
            <a:r>
              <a:rPr lang="en-US" sz="1800" dirty="0"/>
              <a:t>in the order listed below and utilizing a header for each Numbered Section.</a:t>
            </a:r>
          </a:p>
          <a:p>
            <a:pPr marL="0" indent="0">
              <a:buNone/>
            </a:pPr>
            <a:r>
              <a:rPr lang="en-US" sz="1400" b="1" dirty="0"/>
              <a:t> </a:t>
            </a:r>
            <a:endParaRPr lang="en-US" sz="1400" dirty="0"/>
          </a:p>
          <a:p>
            <a:pPr marL="0" indent="0">
              <a:buNone/>
            </a:pPr>
            <a:r>
              <a:rPr lang="en-US" sz="1600" b="1" dirty="0"/>
              <a:t>Narrative Sections</a:t>
            </a:r>
            <a:endParaRPr lang="en-US" sz="1600" dirty="0"/>
          </a:p>
          <a:p>
            <a:pPr marL="1028700" lvl="1" indent="-571500">
              <a:buFont typeface="+mj-lt"/>
              <a:buAutoNum type="romanUcPeriod"/>
            </a:pPr>
            <a:r>
              <a:rPr lang="en-US" sz="1700" b="1" dirty="0"/>
              <a:t>Statement of Need</a:t>
            </a:r>
            <a:r>
              <a:rPr lang="en-US" sz="1700" dirty="0"/>
              <a:t>: a description of the target population of students to be served (e.g., ethnicity, gender, socio-economic status, educational levels–high school equivalency/GED, workforce status, etc.). For career pathway or employment-based programs, the organization should identify the targeted industry sector, if applicable. Organizations should utilize and present data as evidence of need.</a:t>
            </a:r>
          </a:p>
          <a:p>
            <a:pPr marL="1028700" lvl="1" indent="-571500">
              <a:buFont typeface="+mj-lt"/>
              <a:buAutoNum type="romanUcPeriod"/>
            </a:pPr>
            <a:r>
              <a:rPr lang="en-US" sz="1700" b="1" dirty="0"/>
              <a:t>Project Goals: </a:t>
            </a:r>
            <a:r>
              <a:rPr lang="en-US" sz="1700" dirty="0"/>
              <a:t>identify a) projected </a:t>
            </a:r>
            <a:r>
              <a:rPr lang="en-US" sz="1700" i="1" dirty="0"/>
              <a:t>unduplicated</a:t>
            </a:r>
            <a:r>
              <a:rPr lang="en-US" sz="1700" dirty="0"/>
              <a:t> number of individuals to be served, b) other indicators of performance for the intended targeted population, c) programmatic/system goals or deliverables. (Note that goals and objectives must be measurable.) Displaying this information in clearly delineated format such as a chart is encouraged.</a:t>
            </a:r>
          </a:p>
          <a:p>
            <a:pPr marL="1028700" lvl="1" indent="-571500">
              <a:buFont typeface="+mj-lt"/>
              <a:buAutoNum type="romanUcPeriod"/>
            </a:pPr>
            <a:r>
              <a:rPr lang="en-US" sz="1700" b="1" dirty="0"/>
              <a:t>Project Work Plan: </a:t>
            </a:r>
            <a:r>
              <a:rPr lang="en-US" sz="1700" dirty="0"/>
              <a:t>Clearly describe the project activities and associated timeline for each activity to be carried out during the grant period. The activities should clearly relate to the goals of the grant. A chart or table is encouraged. </a:t>
            </a:r>
          </a:p>
          <a:p>
            <a:pPr marL="1028700" lvl="1" indent="-571500">
              <a:buFont typeface="+mj-lt"/>
              <a:buAutoNum type="romanUcPeriod"/>
            </a:pPr>
            <a:r>
              <a:rPr lang="en-US" sz="1700" b="1" dirty="0"/>
              <a:t>Partnerships:</a:t>
            </a:r>
            <a:r>
              <a:rPr lang="en-US" sz="1700" dirty="0"/>
              <a:t> Description of any partnerships and the role of each partner play in the grant project. </a:t>
            </a:r>
          </a:p>
          <a:p>
            <a:pPr marL="1028700" lvl="1" indent="-571500">
              <a:buFont typeface="+mj-lt"/>
              <a:buAutoNum type="romanUcPeriod"/>
            </a:pPr>
            <a:r>
              <a:rPr lang="en-US" sz="1700" b="1" dirty="0"/>
              <a:t>Impact:</a:t>
            </a:r>
            <a:r>
              <a:rPr lang="en-US" sz="1700" dirty="0"/>
              <a:t> Description of the impact of the project on students, the community, the institution, employers, etc.</a:t>
            </a:r>
          </a:p>
        </p:txBody>
      </p:sp>
    </p:spTree>
    <p:extLst>
      <p:ext uri="{BB962C8B-B14F-4D97-AF65-F5344CB8AC3E}">
        <p14:creationId xmlns:p14="http://schemas.microsoft.com/office/powerpoint/2010/main" val="2792371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898FB-5C75-41B9-8FD7-6DB05F22E468}"/>
              </a:ext>
            </a:extLst>
          </p:cNvPr>
          <p:cNvSpPr>
            <a:spLocks noGrp="1"/>
          </p:cNvSpPr>
          <p:nvPr>
            <p:ph type="title"/>
          </p:nvPr>
        </p:nvSpPr>
        <p:spPr/>
        <p:txBody>
          <a:bodyPr/>
          <a:lstStyle/>
          <a:p>
            <a:r>
              <a:rPr lang="en-US"/>
              <a:t>Application Narrative, Cont’d</a:t>
            </a:r>
          </a:p>
        </p:txBody>
      </p:sp>
      <p:sp>
        <p:nvSpPr>
          <p:cNvPr id="3" name="Content Placeholder 2">
            <a:extLst>
              <a:ext uri="{FF2B5EF4-FFF2-40B4-BE49-F238E27FC236}">
                <a16:creationId xmlns:a16="http://schemas.microsoft.com/office/drawing/2014/main" id="{550459BD-7C44-42AE-8DA6-64FD55AF4A71}"/>
              </a:ext>
            </a:extLst>
          </p:cNvPr>
          <p:cNvSpPr>
            <a:spLocks noGrp="1"/>
          </p:cNvSpPr>
          <p:nvPr>
            <p:ph idx="1"/>
          </p:nvPr>
        </p:nvSpPr>
        <p:spPr/>
        <p:txBody>
          <a:bodyPr vert="horz" lIns="91440" tIns="45720" rIns="91440" bIns="45720" rtlCol="0" anchor="t">
            <a:normAutofit fontScale="62500" lnSpcReduction="20000"/>
          </a:bodyPr>
          <a:lstStyle/>
          <a:p>
            <a:pPr marL="971550" lvl="1" indent="-514350">
              <a:buFont typeface="+mj-lt"/>
              <a:buAutoNum type="romanUcPeriod" startAt="6"/>
            </a:pPr>
            <a:r>
              <a:rPr lang="en-US" sz="2900" b="1" dirty="0">
                <a:latin typeface="Times New Roman"/>
                <a:cs typeface="Times New Roman"/>
              </a:rPr>
              <a:t>Scalability and Replicability: </a:t>
            </a:r>
            <a:r>
              <a:rPr lang="en-US" sz="2900" dirty="0">
                <a:latin typeface="Times New Roman"/>
                <a:cs typeface="Times New Roman"/>
              </a:rPr>
              <a:t>Description of how the project could be scaled or replicated by others in the State. </a:t>
            </a:r>
            <a:r>
              <a:rPr lang="en-US" sz="2900" i="1" dirty="0">
                <a:latin typeface="Times New Roman"/>
                <a:cs typeface="Times New Roman"/>
              </a:rPr>
              <a:t>All resources and products developed with grant funds will be provided from the grantee to the ICCB to share with the field.</a:t>
            </a:r>
            <a:endParaRPr lang="en-US" sz="2900" dirty="0">
              <a:latin typeface="Times New Roman"/>
              <a:cs typeface="Times New Roman"/>
            </a:endParaRPr>
          </a:p>
          <a:p>
            <a:pPr marL="971550" lvl="1" indent="-514350">
              <a:buFont typeface="+mj-lt"/>
              <a:buAutoNum type="romanUcPeriod" startAt="6"/>
            </a:pPr>
            <a:r>
              <a:rPr lang="en-US" sz="2900" b="1" dirty="0">
                <a:latin typeface="Times New Roman"/>
                <a:cs typeface="Times New Roman"/>
              </a:rPr>
              <a:t>Applicant Capacity and Effectiveness:</a:t>
            </a:r>
            <a:r>
              <a:rPr lang="en-US" sz="2900" dirty="0">
                <a:latin typeface="Times New Roman"/>
                <a:cs typeface="Times New Roman"/>
              </a:rPr>
              <a:t> Description of the applicant’s capacity to execute the project including a description of previous experience in implementing successful Bridge or Transition Programs and related activities such as wrap-around services for the target population. </a:t>
            </a:r>
            <a:r>
              <a:rPr lang="en-US" sz="2900" i="1" dirty="0">
                <a:latin typeface="Times New Roman"/>
                <a:cs typeface="Times New Roman"/>
              </a:rPr>
              <a:t>Applicants should demonstrate past project performance as evidence of successful implementation and capacity. The ICCB will consider success of past project implementation and ability to carry out deliverables, including reporting requirements as indicators of capacity and effectiveness.</a:t>
            </a:r>
            <a:endParaRPr lang="en-US" sz="2900" dirty="0">
              <a:latin typeface="Times New Roman"/>
              <a:cs typeface="Times New Roman"/>
            </a:endParaRPr>
          </a:p>
          <a:p>
            <a:pPr marL="971550" lvl="1" indent="-514350">
              <a:buFont typeface="+mj-lt"/>
              <a:buAutoNum type="romanUcPeriod" startAt="6"/>
            </a:pPr>
            <a:r>
              <a:rPr lang="en-US" sz="2900" b="1" dirty="0">
                <a:latin typeface="Times New Roman"/>
                <a:cs typeface="Times New Roman"/>
              </a:rPr>
              <a:t> Sustainability:</a:t>
            </a:r>
            <a:r>
              <a:rPr lang="en-US" sz="2900" dirty="0">
                <a:latin typeface="Times New Roman"/>
                <a:cs typeface="Times New Roman"/>
              </a:rPr>
              <a:t> Description of the applicant’s plan to sustain the project. This may include identifying resources, timelines, and goals following the close of the grant.</a:t>
            </a:r>
          </a:p>
          <a:p>
            <a:pPr marL="971550" lvl="1" indent="-514350">
              <a:buAutoNum type="romanUcPeriod" startAt="6"/>
            </a:pPr>
            <a:r>
              <a:rPr lang="en-US" sz="2900" b="1" dirty="0">
                <a:latin typeface="Times New Roman"/>
                <a:cs typeface="Times New Roman"/>
              </a:rPr>
              <a:t>Performance Measures Chart: </a:t>
            </a:r>
            <a:r>
              <a:rPr lang="en-US" sz="2900" spc="-5" dirty="0">
                <a:effectLst/>
                <a:latin typeface="Times New Roman"/>
                <a:ea typeface="Times New Roman" panose="02020603050405020304" pitchFamily="18" charset="0"/>
                <a:cs typeface="Times New Roman"/>
              </a:rPr>
              <a:t>List and describe the planned performance measures and deliverables included in the attached document. </a:t>
            </a:r>
            <a:r>
              <a:rPr lang="en-US" sz="2900" i="1" u="sng" spc="-5" dirty="0">
                <a:effectLst/>
                <a:latin typeface="Times New Roman"/>
                <a:ea typeface="Times New Roman" panose="02020603050405020304" pitchFamily="18" charset="0"/>
                <a:cs typeface="Times New Roman"/>
              </a:rPr>
              <a:t>This does not count as a page in the twelve-page narrative section.</a:t>
            </a:r>
            <a:r>
              <a:rPr lang="en-US" sz="2900" i="1" u="sng" spc="-5" dirty="0">
                <a:latin typeface="Times New Roman"/>
                <a:ea typeface="Times New Roman" panose="02020603050405020304" pitchFamily="18" charset="0"/>
                <a:cs typeface="Times New Roman"/>
              </a:rPr>
              <a:t> </a:t>
            </a:r>
            <a:endParaRPr lang="en-US" sz="2900" u="sng" spc="-5" dirty="0">
              <a:effectLst/>
              <a:ea typeface="Georgia" panose="02040502050405020303" pitchFamily="18" charset="0"/>
            </a:endParaRPr>
          </a:p>
          <a:p>
            <a:pPr marL="971550" lvl="1" indent="-514350">
              <a:buAutoNum type="romanUcPeriod" startAt="6"/>
            </a:pPr>
            <a:endParaRPr lang="en-US" b="1" dirty="0"/>
          </a:p>
          <a:p>
            <a:pPr marL="971550" lvl="1" indent="-514350">
              <a:buFont typeface="Wingdings" panose="05000000000000000000" pitchFamily="2" charset="2"/>
              <a:buAutoNum type="romanUcPeriod" startAt="6"/>
            </a:pPr>
            <a:endParaRPr lang="en-US" dirty="0"/>
          </a:p>
          <a:p>
            <a:pPr marL="0" indent="0">
              <a:buNone/>
            </a:pPr>
            <a:endParaRPr lang="en-US" dirty="0"/>
          </a:p>
          <a:p>
            <a:pPr marL="0" indent="0">
              <a:buNone/>
            </a:pPr>
            <a:r>
              <a:rPr lang="en-US" dirty="0">
                <a:latin typeface="Times New Roman"/>
                <a:cs typeface="Times New Roman"/>
              </a:rPr>
              <a:t>The Application Narrative submitted under this NOFO should be organized, clear and understandable.</a:t>
            </a:r>
          </a:p>
          <a:p>
            <a:endParaRPr lang="en-US" dirty="0"/>
          </a:p>
        </p:txBody>
      </p:sp>
    </p:spTree>
    <p:extLst>
      <p:ext uri="{BB962C8B-B14F-4D97-AF65-F5344CB8AC3E}">
        <p14:creationId xmlns:p14="http://schemas.microsoft.com/office/powerpoint/2010/main" val="2573109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Funding Overview</a:t>
            </a:r>
          </a:p>
        </p:txBody>
      </p:sp>
      <p:pic>
        <p:nvPicPr>
          <p:cNvPr id="4" name="Picture 2" descr="Funding, Projects and Grants folders in a filing cabinet">
            <a:extLst>
              <a:ext uri="{FF2B5EF4-FFF2-40B4-BE49-F238E27FC236}">
                <a16:creationId xmlns:a16="http://schemas.microsoft.com/office/drawing/2014/main" id="{7FBAC3B7-C172-4780-869B-FCB1B83B8CB3}"/>
              </a:ext>
            </a:extLst>
          </p:cNvPr>
          <p:cNvPicPr>
            <a:picLocks noGrp="1" noChangeArrowheads="1"/>
          </p:cNvPicPr>
          <p:nvPr>
            <p:ph idx="1"/>
            <p:custDataLst>
              <p:tags r:id="rId1"/>
            </p:custDataLst>
          </p:nvPr>
        </p:nvPicPr>
        <p:blipFill>
          <a:blip r:embed="rId4" cstate="print">
            <a:extLst>
              <a:ext uri="{28A0092B-C50C-407E-A947-70E740481C1C}">
                <a14:useLocalDpi xmlns:a14="http://schemas.microsoft.com/office/drawing/2010/main" val="0"/>
              </a:ext>
            </a:extLst>
          </a:blip>
          <a:srcRect l="-1" r="11771"/>
          <a:stretch>
            <a:fillRect/>
          </a:stretch>
        </p:blipFill>
        <p:spPr bwMode="auto">
          <a:xfrm>
            <a:off x="5882180" y="1371600"/>
            <a:ext cx="2796820" cy="3843251"/>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a:extLst>
              <a:ext uri="{FF2B5EF4-FFF2-40B4-BE49-F238E27FC236}">
                <a16:creationId xmlns:a16="http://schemas.microsoft.com/office/drawing/2014/main" id="{D62AA4EB-90BD-4E0B-A020-75F292535F94}"/>
              </a:ext>
            </a:extLst>
          </p:cNvPr>
          <p:cNvSpPr txBox="1">
            <a:spLocks/>
          </p:cNvSpPr>
          <p:nvPr>
            <p:custDataLst>
              <p:tags r:id="rId2"/>
            </p:custDataLst>
          </p:nvPr>
        </p:nvSpPr>
        <p:spPr>
          <a:xfrm>
            <a:off x="639798" y="1066800"/>
            <a:ext cx="5075202" cy="510540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0" hangingPunct="1">
              <a:spcBef>
                <a:spcPct val="20000"/>
              </a:spcBef>
              <a:buFont typeface="Wingdings" panose="05000000000000000000"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spcBef>
                <a:spcPct val="20000"/>
              </a:spcBef>
              <a:buFont typeface="Courier New" panose="02070309020205020404" pitchFamily="49" charset="0"/>
              <a:buChar char="o"/>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spcBef>
                <a:spcPct val="20000"/>
              </a:spcBef>
              <a:buFont typeface="Wingdings" panose="05000000000000000000" pitchFamily="2" charset="2"/>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fontAlgn="auto">
              <a:spcAft>
                <a:spcPts val="0"/>
              </a:spcAft>
            </a:pPr>
            <a:r>
              <a:rPr lang="en-US" dirty="0">
                <a:latin typeface="Times New Roman"/>
                <a:cs typeface="Times New Roman"/>
              </a:rPr>
              <a:t>ICCB was appropriated through the General Revenue Funding approximately $9.194 M to administer grants that support </a:t>
            </a:r>
            <a:r>
              <a:rPr lang="en-US" b="1" dirty="0">
                <a:latin typeface="Times New Roman"/>
                <a:cs typeface="Times New Roman"/>
              </a:rPr>
              <a:t>Innovative Bridge and Transition (IBT) programs.</a:t>
            </a:r>
          </a:p>
          <a:p>
            <a:pPr fontAlgn="auto">
              <a:spcAft>
                <a:spcPts val="0"/>
              </a:spcAft>
            </a:pPr>
            <a:r>
              <a:rPr lang="en-US" dirty="0">
                <a:latin typeface="Times New Roman"/>
                <a:cs typeface="Times New Roman"/>
              </a:rPr>
              <a:t>Only one grant application per institution. </a:t>
            </a:r>
            <a:endParaRPr lang="en-US" dirty="0"/>
          </a:p>
          <a:p>
            <a:pPr fontAlgn="auto">
              <a:spcAft>
                <a:spcPts val="0"/>
              </a:spcAft>
            </a:pPr>
            <a:r>
              <a:rPr lang="en-US" dirty="0">
                <a:latin typeface="Times New Roman"/>
                <a:cs typeface="Times New Roman"/>
              </a:rPr>
              <a:t>Maximum Amount per Grantee: $400,000.</a:t>
            </a:r>
          </a:p>
          <a:p>
            <a:r>
              <a:rPr lang="en-US" dirty="0">
                <a:latin typeface="Times New Roman"/>
                <a:cs typeface="Times New Roman"/>
              </a:rPr>
              <a:t>Grant period: </a:t>
            </a:r>
            <a:endParaRPr lang="en-US" dirty="0"/>
          </a:p>
          <a:p>
            <a:pPr lvl="1"/>
            <a:r>
              <a:rPr lang="en-US" dirty="0">
                <a:latin typeface="Times New Roman"/>
                <a:cs typeface="Times New Roman"/>
              </a:rPr>
              <a:t>January 1, 2024 – December 31, 2024</a:t>
            </a:r>
          </a:p>
          <a:p>
            <a:pPr marL="457200" lvl="1" indent="0" fontAlgn="auto">
              <a:spcAft>
                <a:spcPts val="0"/>
              </a:spcAft>
              <a:buNone/>
            </a:pPr>
            <a:endParaRPr lang="en-US"/>
          </a:p>
          <a:p>
            <a:pPr lvl="1" fontAlgn="auto">
              <a:spcAft>
                <a:spcPts val="0"/>
              </a:spcAft>
            </a:pPr>
            <a:endParaRPr lang="en-US"/>
          </a:p>
        </p:txBody>
      </p:sp>
    </p:spTree>
    <p:extLst>
      <p:ext uri="{BB962C8B-B14F-4D97-AF65-F5344CB8AC3E}">
        <p14:creationId xmlns:p14="http://schemas.microsoft.com/office/powerpoint/2010/main" val="17686323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t>Application Submission Information</a:t>
            </a:r>
          </a:p>
        </p:txBody>
      </p:sp>
      <p:sp>
        <p:nvSpPr>
          <p:cNvPr id="3" name="Content Placeholder 2"/>
          <p:cNvSpPr>
            <a:spLocks noGrp="1"/>
          </p:cNvSpPr>
          <p:nvPr>
            <p:ph idx="1"/>
          </p:nvPr>
        </p:nvSpPr>
        <p:spPr>
          <a:xfrm>
            <a:off x="457200" y="914400"/>
            <a:ext cx="8382000" cy="5211763"/>
          </a:xfrm>
        </p:spPr>
        <p:txBody>
          <a:bodyPr vert="horz" lIns="91440" tIns="45720" rIns="91440" bIns="45720" rtlCol="0" anchor="t">
            <a:normAutofit lnSpcReduction="10000"/>
          </a:bodyPr>
          <a:lstStyle/>
          <a:p>
            <a:r>
              <a:rPr lang="en-US" dirty="0">
                <a:latin typeface="Times New Roman"/>
                <a:cs typeface="Times New Roman"/>
              </a:rPr>
              <a:t>Application is due no later than November 1, 2023 @ 11:59 p.m. CST</a:t>
            </a:r>
          </a:p>
          <a:p>
            <a:r>
              <a:rPr lang="en-US" dirty="0">
                <a:latin typeface="Times New Roman"/>
                <a:cs typeface="Times New Roman"/>
              </a:rPr>
              <a:t>Submit application electronically to: </a:t>
            </a:r>
            <a:r>
              <a:rPr lang="en-US" dirty="0">
                <a:latin typeface="Times New Roman"/>
                <a:cs typeface="Times New Roman"/>
                <a:hlinkClick r:id="rId2"/>
              </a:rPr>
              <a:t>iccb.ibt@Illinois.gov</a:t>
            </a:r>
            <a:r>
              <a:rPr lang="en-US" dirty="0">
                <a:latin typeface="Times New Roman"/>
                <a:cs typeface="Times New Roman"/>
              </a:rPr>
              <a:t>. </a:t>
            </a:r>
            <a:endParaRPr lang="en-US" dirty="0"/>
          </a:p>
          <a:p>
            <a:r>
              <a:rPr lang="en-US" dirty="0">
                <a:latin typeface="Times New Roman"/>
                <a:cs typeface="Times New Roman"/>
              </a:rPr>
              <a:t>Only one grant application per institution.</a:t>
            </a:r>
          </a:p>
          <a:p>
            <a:pPr lvl="1"/>
            <a:r>
              <a:rPr lang="en-US" dirty="0">
                <a:latin typeface="Times New Roman"/>
                <a:cs typeface="Times New Roman"/>
              </a:rPr>
              <a:t>Consortia of eligible entities may apply. If an applicant is a part of a consortia, the eligible applicant cannot submit a separate application. </a:t>
            </a:r>
            <a:endParaRPr lang="en-US" dirty="0"/>
          </a:p>
          <a:p>
            <a:r>
              <a:rPr lang="en-US" dirty="0">
                <a:latin typeface="Times New Roman"/>
                <a:cs typeface="Times New Roman"/>
              </a:rPr>
              <a:t>Paper copies are not permitted.  </a:t>
            </a:r>
            <a:endParaRPr lang="en-US" dirty="0"/>
          </a:p>
          <a:p>
            <a:r>
              <a:rPr lang="en-US" dirty="0">
                <a:latin typeface="Times New Roman"/>
                <a:cs typeface="Times New Roman"/>
              </a:rPr>
              <a:t>Applicants will receive confirmation of receipt of the email.</a:t>
            </a:r>
          </a:p>
          <a:p>
            <a:r>
              <a:rPr lang="en-US" dirty="0">
                <a:latin typeface="Times New Roman"/>
                <a:cs typeface="Times New Roman"/>
              </a:rPr>
              <a:t>Applicants must ensure all documents are received.  </a:t>
            </a:r>
            <a:endParaRPr lang="en-US" dirty="0"/>
          </a:p>
          <a:p>
            <a:pPr lvl="1"/>
            <a:r>
              <a:rPr lang="en-US" dirty="0">
                <a:latin typeface="Times New Roman"/>
                <a:cs typeface="Times New Roman"/>
              </a:rPr>
              <a:t>ICCB will not contact applicants if items are missing.</a:t>
            </a:r>
          </a:p>
          <a:p>
            <a:r>
              <a:rPr lang="en-US" dirty="0">
                <a:latin typeface="Times New Roman"/>
                <a:cs typeface="Times New Roman"/>
              </a:rPr>
              <a:t>Grant materials may be found at: </a:t>
            </a:r>
            <a:r>
              <a:rPr lang="en-US" dirty="0">
                <a:latin typeface="Times New Roman"/>
                <a:cs typeface="Times New Roman"/>
                <a:hlinkClick r:id="rId3"/>
              </a:rPr>
              <a:t>https://www.iccb.org/grant-opportunities/</a:t>
            </a:r>
            <a:r>
              <a:rPr lang="en-US" b="1" dirty="0">
                <a:solidFill>
                  <a:srgbClr val="FF0000"/>
                </a:solidFill>
                <a:latin typeface="Times New Roman"/>
                <a:cs typeface="Times New Roman"/>
              </a:rPr>
              <a:t> </a:t>
            </a:r>
            <a:endParaRPr lang="en-US" b="1" dirty="0">
              <a:solidFill>
                <a:srgbClr val="FF0000"/>
              </a:solidFill>
            </a:endParaRPr>
          </a:p>
          <a:p>
            <a:r>
              <a:rPr lang="en-US" dirty="0">
                <a:latin typeface="Times New Roman"/>
                <a:cs typeface="Times New Roman"/>
              </a:rPr>
              <a:t>All applicants, funded or not funded, will be notified by December 1, 2023.</a:t>
            </a:r>
          </a:p>
        </p:txBody>
      </p:sp>
      <p:sp>
        <p:nvSpPr>
          <p:cNvPr id="4" name="5-Point Star 3"/>
          <p:cNvSpPr/>
          <p:nvPr/>
        </p:nvSpPr>
        <p:spPr>
          <a:xfrm>
            <a:off x="8376828" y="819263"/>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248400" y="20574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6525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2" y="1370308"/>
            <a:ext cx="8214084" cy="4697278"/>
          </a:xfrm>
        </p:spPr>
        <p:txBody>
          <a:bodyPr vert="horz" lIns="91440" tIns="45720" rIns="91440" bIns="45720" rtlCol="0" anchor="t">
            <a:normAutofit fontScale="32500" lnSpcReduction="20000"/>
          </a:bodyPr>
          <a:lstStyle/>
          <a:p>
            <a:pPr marL="114300" marR="0">
              <a:lnSpc>
                <a:spcPct val="107000"/>
              </a:lnSpc>
              <a:spcBef>
                <a:spcPts val="0"/>
              </a:spcBef>
              <a:spcAft>
                <a:spcPts val="0"/>
              </a:spcAft>
            </a:pPr>
            <a:r>
              <a:rPr lang="en-US" sz="4900" dirty="0">
                <a:effectLst/>
                <a:latin typeface="Times New Roman"/>
                <a:ea typeface="Calibri" panose="020F0502020204030204" pitchFamily="34" charset="0"/>
                <a:cs typeface="Times New Roman"/>
              </a:rPr>
              <a:t>Grant funds must be obligated by December 31, </a:t>
            </a:r>
            <a:r>
              <a:rPr lang="en-US" sz="4900" dirty="0">
                <a:latin typeface="Times New Roman"/>
                <a:ea typeface="Calibri" panose="020F0502020204030204" pitchFamily="34" charset="0"/>
                <a:cs typeface="Times New Roman"/>
              </a:rPr>
              <a:t>2024</a:t>
            </a:r>
            <a:r>
              <a:rPr lang="en-US" sz="4900" dirty="0">
                <a:effectLst/>
                <a:latin typeface="Times New Roman"/>
                <a:ea typeface="Calibri" panose="020F0502020204030204" pitchFamily="34" charset="0"/>
                <a:cs typeface="Times New Roman"/>
              </a:rPr>
              <a:t>. (Obligated=funds have been dedicated towards a particular expenditure)</a:t>
            </a:r>
          </a:p>
          <a:p>
            <a:pPr marL="114300" marR="0">
              <a:lnSpc>
                <a:spcPct val="107000"/>
              </a:lnSpc>
              <a:spcBef>
                <a:spcPts val="0"/>
              </a:spcBef>
              <a:spcAft>
                <a:spcPts val="0"/>
              </a:spcAft>
            </a:pPr>
            <a:endParaRPr lang="en-US" sz="4900" dirty="0">
              <a:effectLst/>
              <a:ea typeface="Calibri" panose="020F0502020204030204" pitchFamily="34" charset="0"/>
            </a:endParaRPr>
          </a:p>
          <a:p>
            <a:pPr marL="114300" marR="0">
              <a:lnSpc>
                <a:spcPct val="107000"/>
              </a:lnSpc>
              <a:spcBef>
                <a:spcPts val="0"/>
              </a:spcBef>
              <a:spcAft>
                <a:spcPts val="0"/>
              </a:spcAft>
            </a:pPr>
            <a:r>
              <a:rPr lang="en-US" sz="4900" dirty="0">
                <a:effectLst/>
                <a:latin typeface="Times New Roman"/>
                <a:ea typeface="Calibri" panose="020F0502020204030204" pitchFamily="34" charset="0"/>
                <a:cs typeface="Times New Roman"/>
              </a:rPr>
              <a:t>Goods/products must be ordered by December 31, </a:t>
            </a:r>
            <a:r>
              <a:rPr lang="en-US" sz="4900" dirty="0">
                <a:latin typeface="Times New Roman"/>
                <a:ea typeface="Calibri" panose="020F0502020204030204" pitchFamily="34" charset="0"/>
                <a:cs typeface="Times New Roman"/>
              </a:rPr>
              <a:t>2024</a:t>
            </a:r>
            <a:r>
              <a:rPr lang="en-US" sz="4900" dirty="0">
                <a:effectLst/>
                <a:latin typeface="Times New Roman"/>
                <a:ea typeface="Calibri" panose="020F0502020204030204" pitchFamily="34" charset="0"/>
                <a:cs typeface="Times New Roman"/>
              </a:rPr>
              <a:t> &amp; received on/before February 28, </a:t>
            </a:r>
            <a:r>
              <a:rPr lang="en-US" sz="4900" dirty="0">
                <a:latin typeface="Times New Roman"/>
                <a:ea typeface="Calibri" panose="020F0502020204030204" pitchFamily="34" charset="0"/>
                <a:cs typeface="Times New Roman"/>
              </a:rPr>
              <a:t>2025</a:t>
            </a:r>
            <a:r>
              <a:rPr lang="en-US" sz="4900" dirty="0">
                <a:effectLst/>
                <a:latin typeface="Times New Roman"/>
                <a:ea typeface="Calibri" panose="020F0502020204030204" pitchFamily="34" charset="0"/>
                <a:cs typeface="Times New Roman"/>
              </a:rPr>
              <a:t>.*</a:t>
            </a:r>
          </a:p>
          <a:p>
            <a:pPr marL="114300" marR="0">
              <a:lnSpc>
                <a:spcPct val="107000"/>
              </a:lnSpc>
              <a:spcBef>
                <a:spcPts val="0"/>
              </a:spcBef>
              <a:spcAft>
                <a:spcPts val="0"/>
              </a:spcAft>
            </a:pPr>
            <a:endParaRPr lang="en-US" sz="4900" dirty="0">
              <a:effectLst/>
              <a:ea typeface="Calibri" panose="020F0502020204030204" pitchFamily="34" charset="0"/>
            </a:endParaRPr>
          </a:p>
          <a:p>
            <a:pPr marL="114300" marR="0">
              <a:lnSpc>
                <a:spcPct val="107000"/>
              </a:lnSpc>
              <a:spcBef>
                <a:spcPts val="0"/>
              </a:spcBef>
              <a:spcAft>
                <a:spcPts val="0"/>
              </a:spcAft>
            </a:pPr>
            <a:r>
              <a:rPr lang="en-US" sz="4900" dirty="0">
                <a:effectLst/>
                <a:latin typeface="Times New Roman"/>
                <a:ea typeface="Calibri" panose="020F0502020204030204" pitchFamily="34" charset="0"/>
                <a:cs typeface="Times New Roman"/>
              </a:rPr>
              <a:t>Services must be rendered by December 31, </a:t>
            </a:r>
            <a:r>
              <a:rPr lang="en-US" sz="4900" dirty="0">
                <a:latin typeface="Times New Roman"/>
                <a:ea typeface="Calibri" panose="020F0502020204030204" pitchFamily="34" charset="0"/>
                <a:cs typeface="Times New Roman"/>
              </a:rPr>
              <a:t>2024</a:t>
            </a:r>
            <a:r>
              <a:rPr lang="en-US" sz="4900" dirty="0">
                <a:effectLst/>
                <a:latin typeface="Times New Roman"/>
                <a:ea typeface="Calibri" panose="020F0502020204030204" pitchFamily="34" charset="0"/>
                <a:cs typeface="Times New Roman"/>
              </a:rPr>
              <a:t>.</a:t>
            </a:r>
          </a:p>
          <a:p>
            <a:pPr marL="114300" marR="0">
              <a:lnSpc>
                <a:spcPct val="107000"/>
              </a:lnSpc>
              <a:spcBef>
                <a:spcPts val="0"/>
              </a:spcBef>
              <a:spcAft>
                <a:spcPts val="0"/>
              </a:spcAft>
            </a:pPr>
            <a:endParaRPr lang="en-US" sz="4900" dirty="0">
              <a:effectLst/>
              <a:ea typeface="Calibri" panose="020F0502020204030204" pitchFamily="34" charset="0"/>
            </a:endParaRPr>
          </a:p>
          <a:p>
            <a:pPr marL="114300" marR="0">
              <a:lnSpc>
                <a:spcPct val="107000"/>
              </a:lnSpc>
              <a:spcBef>
                <a:spcPts val="0"/>
              </a:spcBef>
              <a:spcAft>
                <a:spcPts val="0"/>
              </a:spcAft>
            </a:pPr>
            <a:r>
              <a:rPr lang="en-US" sz="4900" dirty="0">
                <a:effectLst/>
                <a:latin typeface="Times New Roman"/>
                <a:ea typeface="Calibri" panose="020F0502020204030204" pitchFamily="34" charset="0"/>
                <a:cs typeface="Times New Roman"/>
              </a:rPr>
              <a:t>Grant funds must be expended by February 28, </a:t>
            </a:r>
            <a:r>
              <a:rPr lang="en-US" sz="4900" dirty="0">
                <a:latin typeface="Times New Roman"/>
                <a:ea typeface="Calibri" panose="020F0502020204030204" pitchFamily="34" charset="0"/>
                <a:cs typeface="Times New Roman"/>
              </a:rPr>
              <a:t>2025</a:t>
            </a:r>
            <a:r>
              <a:rPr lang="en-US" sz="4900" dirty="0">
                <a:effectLst/>
                <a:latin typeface="Times New Roman"/>
                <a:ea typeface="Calibri" panose="020F0502020204030204" pitchFamily="34" charset="0"/>
                <a:cs typeface="Times New Roman"/>
              </a:rPr>
              <a:t>.*</a:t>
            </a:r>
          </a:p>
          <a:p>
            <a:pPr marL="114300" marR="0">
              <a:lnSpc>
                <a:spcPct val="107000"/>
              </a:lnSpc>
              <a:spcBef>
                <a:spcPts val="0"/>
              </a:spcBef>
              <a:spcAft>
                <a:spcPts val="0"/>
              </a:spcAft>
            </a:pPr>
            <a:endParaRPr lang="en-US" sz="4900" dirty="0">
              <a:effectLst/>
              <a:ea typeface="Calibri" panose="020F0502020204030204" pitchFamily="34" charset="0"/>
            </a:endParaRPr>
          </a:p>
          <a:p>
            <a:pPr marL="114300">
              <a:lnSpc>
                <a:spcPct val="107000"/>
              </a:lnSpc>
              <a:spcBef>
                <a:spcPts val="0"/>
              </a:spcBef>
            </a:pPr>
            <a:r>
              <a:rPr lang="en-US" sz="4900" dirty="0">
                <a:effectLst/>
                <a:latin typeface="Times New Roman"/>
                <a:ea typeface="Calibri" panose="020F0502020204030204" pitchFamily="34" charset="0"/>
                <a:cs typeface="Times New Roman"/>
              </a:rPr>
              <a:t>*If the delivery/acceptance of &amp;/or payment for goods/products will be delayed past February 28, </a:t>
            </a:r>
            <a:r>
              <a:rPr lang="en-US" sz="4900" dirty="0">
                <a:latin typeface="Times New Roman"/>
                <a:ea typeface="Calibri" panose="020F0502020204030204" pitchFamily="34" charset="0"/>
                <a:cs typeface="Times New Roman"/>
              </a:rPr>
              <a:t>2025</a:t>
            </a:r>
            <a:r>
              <a:rPr lang="en-US" sz="4900" dirty="0">
                <a:effectLst/>
                <a:latin typeface="Times New Roman"/>
                <a:ea typeface="Calibri" panose="020F0502020204030204" pitchFamily="34" charset="0"/>
                <a:cs typeface="Times New Roman"/>
              </a:rPr>
              <a:t>, due to circumstances outside of the Grantee’s control, an extension request to receive items &amp;/or expend funds past the deadline must be filed with ICCB.</a:t>
            </a:r>
            <a:r>
              <a:rPr lang="en-US" sz="4900" dirty="0">
                <a:latin typeface="Times New Roman"/>
                <a:ea typeface="Calibri" panose="020F0502020204030204" pitchFamily="34" charset="0"/>
                <a:cs typeface="Times New Roman"/>
              </a:rPr>
              <a:t> </a:t>
            </a:r>
            <a:r>
              <a:rPr lang="en-US" sz="4900" dirty="0">
                <a:effectLst/>
                <a:latin typeface="Times New Roman"/>
                <a:ea typeface="Calibri" panose="020F0502020204030204" pitchFamily="34" charset="0"/>
                <a:cs typeface="Times New Roman"/>
              </a:rPr>
              <a:t>Contact: </a:t>
            </a:r>
            <a:r>
              <a:rPr lang="en-US" sz="4900" u="sng" dirty="0">
                <a:solidFill>
                  <a:srgbClr val="0563C1"/>
                </a:solidFill>
                <a:effectLst/>
                <a:latin typeface="Times New Roman"/>
                <a:ea typeface="Calibri" panose="020F0502020204030204" pitchFamily="34" charset="0"/>
                <a:cs typeface="Times New Roman"/>
                <a:hlinkClick r:id="rId2"/>
              </a:rPr>
              <a:t>ICCB.grantpayments@illinois.gov</a:t>
            </a:r>
            <a:r>
              <a:rPr lang="en-US" sz="4900" dirty="0">
                <a:effectLst/>
                <a:latin typeface="Times New Roman"/>
                <a:ea typeface="Calibri" panose="020F0502020204030204" pitchFamily="34" charset="0"/>
                <a:cs typeface="Times New Roman"/>
              </a:rPr>
              <a:t> to request a </a:t>
            </a:r>
            <a:r>
              <a:rPr lang="en-US" sz="4900" dirty="0">
                <a:latin typeface="Times New Roman"/>
                <a:ea typeface="Calibri" panose="020F0502020204030204" pitchFamily="34" charset="0"/>
                <a:cs typeface="Times New Roman"/>
              </a:rPr>
              <a:t>delivery/payment extension.</a:t>
            </a:r>
            <a:r>
              <a:rPr lang="en-US" sz="4900" dirty="0">
                <a:effectLst/>
                <a:latin typeface="Times New Roman"/>
                <a:ea typeface="Calibri" panose="020F0502020204030204" pitchFamily="34" charset="0"/>
                <a:cs typeface="Times New Roman"/>
              </a:rPr>
              <a:t> Extension request is to include the following information: Name &amp; quantity of item(s) still pending delivery, total dollar amount of items still pending delivery, date items were originally ordered/funds obligated &amp; a brief summary of delays encountered.</a:t>
            </a:r>
            <a:r>
              <a:rPr lang="en-US" sz="4900" dirty="0">
                <a:latin typeface="Times New Roman"/>
                <a:ea typeface="Calibri" panose="020F0502020204030204" pitchFamily="34" charset="0"/>
                <a:cs typeface="Times New Roman"/>
              </a:rPr>
              <a:t>  </a:t>
            </a:r>
          </a:p>
          <a:p>
            <a:endParaRPr lang="en-US" b="1" dirty="0"/>
          </a:p>
          <a:p>
            <a:pPr marL="457200" indent="-457200">
              <a:buAutoNum type="arabicPeriod" startAt="5"/>
            </a:pPr>
            <a:endParaRPr lang="en-US" b="1" dirty="0"/>
          </a:p>
          <a:p>
            <a:pPr marL="0" indent="0">
              <a:buNone/>
            </a:pPr>
            <a:endParaRPr lang="en-US" b="1" dirty="0"/>
          </a:p>
          <a:p>
            <a:pPr marL="457200" lvl="1" indent="0">
              <a:buNone/>
            </a:pPr>
            <a:endParaRPr lang="en-US" dirty="0"/>
          </a:p>
          <a:p>
            <a:pPr marL="400050" lvl="1" indent="0">
              <a:buNone/>
            </a:pPr>
            <a:endParaRPr lang="en-US" b="1" dirty="0"/>
          </a:p>
        </p:txBody>
      </p:sp>
      <p:sp>
        <p:nvSpPr>
          <p:cNvPr id="4" name="Title 3"/>
          <p:cNvSpPr>
            <a:spLocks noGrp="1"/>
          </p:cNvSpPr>
          <p:nvPr>
            <p:ph type="title"/>
          </p:nvPr>
        </p:nvSpPr>
        <p:spPr/>
        <p:txBody>
          <a:bodyPr/>
          <a:lstStyle/>
          <a:p>
            <a:r>
              <a:rPr lang="en-US"/>
              <a:t>FY23 Funding Deadlines</a:t>
            </a:r>
          </a:p>
        </p:txBody>
      </p:sp>
    </p:spTree>
    <p:extLst>
      <p:ext uri="{BB962C8B-B14F-4D97-AF65-F5344CB8AC3E}">
        <p14:creationId xmlns:p14="http://schemas.microsoft.com/office/powerpoint/2010/main" val="1651403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62372" y="1370308"/>
            <a:ext cx="8214084" cy="5135880"/>
          </a:xfrm>
        </p:spPr>
        <p:txBody>
          <a:bodyPr vert="horz" lIns="91440" tIns="45720" rIns="91440" bIns="45720" rtlCol="0" anchor="t">
            <a:normAutofit fontScale="77500" lnSpcReduction="20000"/>
          </a:bodyPr>
          <a:lstStyle/>
          <a:p>
            <a:pPr marL="457200" indent="-457200">
              <a:buAutoNum type="arabicPeriod" startAt="5"/>
            </a:pPr>
            <a:endParaRPr lang="en-US" b="1" dirty="0"/>
          </a:p>
          <a:p>
            <a:pPr marL="457200" indent="-457200">
              <a:buAutoNum type="arabicPeriod" startAt="5"/>
            </a:pPr>
            <a:endParaRPr lang="en-US" b="1" dirty="0"/>
          </a:p>
          <a:p>
            <a:pPr marL="0" indent="0">
              <a:buNone/>
            </a:pPr>
            <a:endParaRPr lang="en-US" b="1" dirty="0"/>
          </a:p>
          <a:p>
            <a:pPr marL="457200" lvl="1" indent="0">
              <a:buNone/>
            </a:pPr>
            <a:endParaRPr lang="en-US" dirty="0">
              <a:latin typeface="Times New Roman"/>
              <a:cs typeface="Times New Roman"/>
            </a:endParaRPr>
          </a:p>
          <a:p>
            <a:pPr marL="457200" lvl="1" indent="0">
              <a:buNone/>
            </a:pPr>
            <a:r>
              <a:rPr lang="en-US" sz="2000" dirty="0">
                <a:effectLst/>
                <a:latin typeface="Times New Roman"/>
                <a:ea typeface="Calibri" panose="020F0502020204030204" pitchFamily="34" charset="0"/>
                <a:cs typeface="Times New Roman"/>
              </a:rPr>
              <a:t>Reports are to be submitted to: </a:t>
            </a:r>
            <a:r>
              <a:rPr lang="en-US" sz="2000" u="sng" dirty="0">
                <a:solidFill>
                  <a:srgbClr val="0563C1"/>
                </a:solidFill>
                <a:effectLst/>
                <a:latin typeface="Times New Roman"/>
                <a:ea typeface="Calibri" panose="020F0502020204030204" pitchFamily="34" charset="0"/>
                <a:cs typeface="Times New Roman"/>
                <a:hlinkClick r:id="rId2"/>
              </a:rPr>
              <a:t>ICCB.grantpayments@illlinois.gov</a:t>
            </a:r>
            <a:r>
              <a:rPr lang="en-US" sz="2000" dirty="0">
                <a:effectLst/>
                <a:latin typeface="Times New Roman"/>
                <a:ea typeface="Calibri" panose="020F0502020204030204" pitchFamily="34" charset="0"/>
                <a:cs typeface="Times New Roman"/>
              </a:rPr>
              <a:t> while also including </a:t>
            </a:r>
            <a:r>
              <a:rPr lang="en-US" sz="2000" u="sng" dirty="0">
                <a:solidFill>
                  <a:srgbClr val="0563C1"/>
                </a:solidFill>
                <a:effectLst/>
                <a:latin typeface="Times New Roman"/>
                <a:ea typeface="Calibri" panose="020F0502020204030204" pitchFamily="34" charset="0"/>
                <a:cs typeface="Times New Roman"/>
                <a:hlinkClick r:id="rId3"/>
              </a:rPr>
              <a:t>Lavon.Nelson@illinois.gov</a:t>
            </a:r>
            <a:r>
              <a:rPr lang="en-US" sz="2000" dirty="0">
                <a:effectLst/>
                <a:latin typeface="Times New Roman"/>
                <a:ea typeface="Calibri" panose="020F0502020204030204" pitchFamily="34" charset="0"/>
                <a:cs typeface="Times New Roman"/>
              </a:rPr>
              <a:t> and </a:t>
            </a:r>
            <a:r>
              <a:rPr lang="en-US" sz="2000" u="sng" dirty="0">
                <a:solidFill>
                  <a:srgbClr val="0563C1"/>
                </a:solidFill>
                <a:effectLst/>
                <a:latin typeface="Times New Roman"/>
                <a:ea typeface="Calibri" panose="020F0502020204030204" pitchFamily="34" charset="0"/>
                <a:cs typeface="Times New Roman"/>
                <a:hlinkClick r:id="rId4"/>
              </a:rPr>
              <a:t>Alex.Weidenhamer@illinois.gov</a:t>
            </a:r>
            <a:r>
              <a:rPr lang="en-US" sz="2000" dirty="0">
                <a:effectLst/>
                <a:latin typeface="Times New Roman"/>
                <a:ea typeface="Calibri" panose="020F0502020204030204" pitchFamily="34" charset="0"/>
                <a:cs typeface="Times New Roman"/>
              </a:rPr>
              <a:t> in the CC line.</a:t>
            </a:r>
          </a:p>
          <a:p>
            <a:pPr marL="114300" marR="0">
              <a:lnSpc>
                <a:spcPct val="107000"/>
              </a:lnSpc>
              <a:spcBef>
                <a:spcPts val="0"/>
              </a:spcBef>
              <a:spcAft>
                <a:spcPts val="0"/>
              </a:spcAft>
            </a:pPr>
            <a:endParaRPr lang="en-US" sz="2000" dirty="0">
              <a:effectLst/>
              <a:ea typeface="Calibri" panose="020F0502020204030204" pitchFamily="34" charset="0"/>
            </a:endParaRPr>
          </a:p>
          <a:p>
            <a:pPr marL="114300">
              <a:lnSpc>
                <a:spcPct val="107000"/>
              </a:lnSpc>
              <a:spcBef>
                <a:spcPts val="0"/>
              </a:spcBef>
            </a:pPr>
            <a:r>
              <a:rPr lang="en-US" sz="2000" dirty="0">
                <a:latin typeface="Times New Roman"/>
                <a:ea typeface="Calibri" panose="020F0502020204030204" pitchFamily="34" charset="0"/>
                <a:cs typeface="Times New Roman"/>
              </a:rPr>
              <a:t>FY24</a:t>
            </a:r>
            <a:r>
              <a:rPr lang="en-US" sz="2000" dirty="0">
                <a:effectLst/>
                <a:latin typeface="Times New Roman"/>
                <a:ea typeface="Calibri" panose="020F0502020204030204" pitchFamily="34" charset="0"/>
                <a:cs typeface="Times New Roman"/>
              </a:rPr>
              <a:t> reporting format will be the same as the </a:t>
            </a:r>
            <a:r>
              <a:rPr lang="en-US" sz="2000" dirty="0">
                <a:latin typeface="Times New Roman"/>
                <a:ea typeface="Calibri" panose="020F0502020204030204" pitchFamily="34" charset="0"/>
                <a:cs typeface="Times New Roman"/>
              </a:rPr>
              <a:t>FY23</a:t>
            </a:r>
            <a:r>
              <a:rPr lang="en-US" sz="2000" dirty="0">
                <a:effectLst/>
                <a:latin typeface="Times New Roman"/>
                <a:ea typeface="Calibri" panose="020F0502020204030204" pitchFamily="34" charset="0"/>
                <a:cs typeface="Times New Roman"/>
              </a:rPr>
              <a:t> reporting format.</a:t>
            </a:r>
            <a:r>
              <a:rPr lang="en-US" sz="2000" dirty="0">
                <a:latin typeface="Times New Roman"/>
                <a:ea typeface="Calibri" panose="020F0502020204030204" pitchFamily="34" charset="0"/>
                <a:cs typeface="Times New Roman"/>
              </a:rPr>
              <a:t> </a:t>
            </a:r>
            <a:r>
              <a:rPr lang="en-US" sz="2000" dirty="0">
                <a:effectLst/>
                <a:latin typeface="Times New Roman"/>
                <a:ea typeface="Calibri" panose="020F0502020204030204" pitchFamily="34" charset="0"/>
                <a:cs typeface="Times New Roman"/>
              </a:rPr>
              <a:t> </a:t>
            </a:r>
            <a:r>
              <a:rPr lang="en-US" sz="2000" dirty="0">
                <a:latin typeface="Times New Roman"/>
                <a:ea typeface="Calibri" panose="020F0502020204030204" pitchFamily="34" charset="0"/>
                <a:cs typeface="Times New Roman"/>
              </a:rPr>
              <a:t>Submission</a:t>
            </a:r>
            <a:r>
              <a:rPr lang="en-US" sz="2000" dirty="0">
                <a:effectLst/>
                <a:latin typeface="Times New Roman"/>
                <a:ea typeface="Calibri" panose="020F0502020204030204" pitchFamily="34" charset="0"/>
                <a:cs typeface="Times New Roman"/>
              </a:rPr>
              <a:t> format is the Excel version of the template containing updated financial information &amp; updated quarterly narrative tabs.</a:t>
            </a:r>
            <a:r>
              <a:rPr lang="en-US" sz="2000" dirty="0">
                <a:latin typeface="Times New Roman"/>
                <a:ea typeface="Calibri" panose="020F0502020204030204" pitchFamily="34" charset="0"/>
                <a:cs typeface="Times New Roman"/>
              </a:rPr>
              <a:t> Do not save and send in as PDF or save and/or send in as two separate documents (fiscal and programmatic).  The report template is designed to function as one report and to be cumulative.  </a:t>
            </a:r>
            <a:r>
              <a:rPr lang="en-US" sz="2000" dirty="0">
                <a:effectLst/>
                <a:latin typeface="Times New Roman"/>
                <a:ea typeface="Calibri" panose="020F0502020204030204" pitchFamily="34" charset="0"/>
                <a:cs typeface="Times New Roman"/>
              </a:rPr>
              <a:t>It is imperative that the narrative tabs list the current quarter information and cumulative fiscal year information for quarters 2, 3 &amp; 4 as the year progresses.</a:t>
            </a:r>
          </a:p>
          <a:p>
            <a:pPr marL="114300" marR="0">
              <a:lnSpc>
                <a:spcPct val="107000"/>
              </a:lnSpc>
              <a:spcBef>
                <a:spcPts val="0"/>
              </a:spcBef>
              <a:spcAft>
                <a:spcPts val="0"/>
              </a:spcAft>
            </a:pPr>
            <a:endParaRPr lang="en-US" sz="2000" dirty="0">
              <a:effectLst/>
              <a:ea typeface="Calibri" panose="020F0502020204030204" pitchFamily="34" charset="0"/>
            </a:endParaRPr>
          </a:p>
          <a:p>
            <a:pPr marL="114300" marR="0">
              <a:lnSpc>
                <a:spcPct val="107000"/>
              </a:lnSpc>
              <a:spcBef>
                <a:spcPts val="0"/>
              </a:spcBef>
              <a:spcAft>
                <a:spcPts val="0"/>
              </a:spcAft>
            </a:pPr>
            <a:r>
              <a:rPr lang="en-US" sz="2000" dirty="0">
                <a:effectLst/>
                <a:latin typeface="Times New Roman"/>
                <a:ea typeface="Calibri" panose="020F0502020204030204" pitchFamily="34" charset="0"/>
                <a:cs typeface="Times New Roman"/>
              </a:rPr>
              <a:t>Quarterly reporting extension requests are to be submitted to: </a:t>
            </a:r>
            <a:r>
              <a:rPr lang="en-US" sz="2000" u="sng" dirty="0">
                <a:solidFill>
                  <a:srgbClr val="0563C1"/>
                </a:solidFill>
                <a:effectLst/>
                <a:latin typeface="Times New Roman"/>
                <a:ea typeface="Calibri" panose="020F0502020204030204" pitchFamily="34" charset="0"/>
                <a:cs typeface="Times New Roman"/>
                <a:hlinkClick r:id="rId2">
                  <a:extLst>
                    <a:ext uri="{A12FA001-AC4F-418D-AE19-62706E023703}">
                      <ahyp:hlinkClr xmlns:ahyp="http://schemas.microsoft.com/office/drawing/2018/hyperlinkcolor" val="tx"/>
                    </a:ext>
                  </a:extLst>
                </a:hlinkClick>
              </a:rPr>
              <a:t>ICCB.grantpayments@</a:t>
            </a:r>
            <a:r>
              <a:rPr lang="en-US" sz="2000" u="sng" dirty="0">
                <a:solidFill>
                  <a:srgbClr val="0070C0"/>
                </a:solidFill>
                <a:latin typeface="Times New Roman"/>
                <a:ea typeface="Calibri" panose="020F0502020204030204" pitchFamily="34" charset="0"/>
                <a:cs typeface="Times New Roman"/>
                <a:hlinkClick r:id="rId2">
                  <a:extLst>
                    <a:ext uri="{A12FA001-AC4F-418D-AE19-62706E023703}">
                      <ahyp:hlinkClr xmlns:ahyp="http://schemas.microsoft.com/office/drawing/2018/hyperlinkcolor" val="tx"/>
                    </a:ext>
                  </a:extLst>
                </a:hlinkClick>
              </a:rPr>
              <a:t>illinois</a:t>
            </a:r>
            <a:r>
              <a:rPr lang="en-US" sz="2000" u="sng" dirty="0">
                <a:solidFill>
                  <a:srgbClr val="0563C1"/>
                </a:solidFill>
                <a:effectLst/>
                <a:latin typeface="Times New Roman"/>
                <a:ea typeface="Calibri" panose="020F0502020204030204" pitchFamily="34" charset="0"/>
                <a:cs typeface="Times New Roman"/>
                <a:hlinkClick r:id="rId2">
                  <a:extLst>
                    <a:ext uri="{A12FA001-AC4F-418D-AE19-62706E023703}">
                      <ahyp:hlinkClr xmlns:ahyp="http://schemas.microsoft.com/office/drawing/2018/hyperlinkcolor" val="tx"/>
                    </a:ext>
                  </a:extLst>
                </a:hlinkClick>
              </a:rPr>
              <a:t>.gov</a:t>
            </a:r>
            <a:r>
              <a:rPr lang="en-US" sz="2000" dirty="0">
                <a:effectLst/>
                <a:latin typeface="Times New Roman"/>
                <a:ea typeface="Calibri" panose="020F0502020204030204" pitchFamily="34" charset="0"/>
                <a:cs typeface="Times New Roman"/>
              </a:rPr>
              <a:t> on or before the stated due date for the corresponding quarter. </a:t>
            </a:r>
          </a:p>
          <a:p>
            <a:pPr marL="114300" marR="0">
              <a:lnSpc>
                <a:spcPct val="107000"/>
              </a:lnSpc>
              <a:spcBef>
                <a:spcPts val="0"/>
              </a:spcBef>
              <a:spcAft>
                <a:spcPts val="0"/>
              </a:spcAft>
            </a:pPr>
            <a:endParaRPr lang="en-US" sz="2000" dirty="0">
              <a:effectLst/>
              <a:ea typeface="Calibri" panose="020F0502020204030204" pitchFamily="34" charset="0"/>
            </a:endParaRPr>
          </a:p>
          <a:p>
            <a:pPr marL="114300">
              <a:lnSpc>
                <a:spcPct val="107000"/>
              </a:lnSpc>
              <a:spcBef>
                <a:spcPts val="0"/>
              </a:spcBef>
              <a:spcAft>
                <a:spcPts val="800"/>
              </a:spcAft>
            </a:pPr>
            <a:r>
              <a:rPr lang="en-US" sz="2000" dirty="0">
                <a:effectLst/>
                <a:latin typeface="Times New Roman"/>
                <a:ea typeface="Calibri" panose="020F0502020204030204" pitchFamily="34" charset="0"/>
                <a:cs typeface="Times New Roman"/>
              </a:rPr>
              <a:t>Reporting Templates &amp; other necessary instructions will be made available to grant recipients at a later date.</a:t>
            </a:r>
            <a:r>
              <a:rPr lang="en-US" sz="2000" dirty="0">
                <a:latin typeface="Times New Roman"/>
                <a:ea typeface="Calibri" panose="020F0502020204030204" pitchFamily="34" charset="0"/>
                <a:cs typeface="Times New Roman"/>
              </a:rPr>
              <a:t> </a:t>
            </a:r>
            <a:endParaRPr lang="en-US" sz="2000" dirty="0">
              <a:effectLst/>
              <a:latin typeface="Times New Roman"/>
              <a:ea typeface="Calibri" panose="020F0502020204030204" pitchFamily="34" charset="0"/>
              <a:cs typeface="Times New Roman"/>
            </a:endParaRPr>
          </a:p>
          <a:p>
            <a:pPr marL="114300">
              <a:lnSpc>
                <a:spcPct val="107000"/>
              </a:lnSpc>
              <a:spcBef>
                <a:spcPts val="0"/>
              </a:spcBef>
              <a:spcAft>
                <a:spcPts val="800"/>
              </a:spcAft>
            </a:pPr>
            <a:endParaRPr lang="en-US" sz="2800" b="1">
              <a:solidFill>
                <a:srgbClr val="FF0000"/>
              </a:solidFill>
            </a:endParaRPr>
          </a:p>
        </p:txBody>
      </p:sp>
      <p:sp>
        <p:nvSpPr>
          <p:cNvPr id="4" name="Title 3"/>
          <p:cNvSpPr>
            <a:spLocks noGrp="1"/>
          </p:cNvSpPr>
          <p:nvPr>
            <p:ph type="title"/>
          </p:nvPr>
        </p:nvSpPr>
        <p:spPr/>
        <p:txBody>
          <a:bodyPr/>
          <a:lstStyle/>
          <a:p>
            <a:r>
              <a:rPr lang="en-US"/>
              <a:t>Quarterly reporting Reminders</a:t>
            </a:r>
          </a:p>
        </p:txBody>
      </p:sp>
      <p:pic>
        <p:nvPicPr>
          <p:cNvPr id="5" name="Picture 4">
            <a:extLst>
              <a:ext uri="{FF2B5EF4-FFF2-40B4-BE49-F238E27FC236}">
                <a16:creationId xmlns:a16="http://schemas.microsoft.com/office/drawing/2014/main" id="{CF39EAFC-C709-308F-F2AD-2489F3D3ABBC}"/>
              </a:ext>
            </a:extLst>
          </p:cNvPr>
          <p:cNvPicPr>
            <a:picLocks noChangeAspect="1"/>
          </p:cNvPicPr>
          <p:nvPr/>
        </p:nvPicPr>
        <p:blipFill>
          <a:blip r:embed="rId5"/>
          <a:stretch>
            <a:fillRect/>
          </a:stretch>
        </p:blipFill>
        <p:spPr>
          <a:xfrm>
            <a:off x="1599900" y="1031141"/>
            <a:ext cx="5939028" cy="1339596"/>
          </a:xfrm>
          <a:prstGeom prst="rect">
            <a:avLst/>
          </a:prstGeom>
        </p:spPr>
      </p:pic>
    </p:spTree>
    <p:extLst>
      <p:ext uri="{BB962C8B-B14F-4D97-AF65-F5344CB8AC3E}">
        <p14:creationId xmlns:p14="http://schemas.microsoft.com/office/powerpoint/2010/main" val="1111239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8C73E-691A-84E6-32AB-A364E3A8FAAF}"/>
              </a:ext>
            </a:extLst>
          </p:cNvPr>
          <p:cNvSpPr>
            <a:spLocks noGrp="1"/>
          </p:cNvSpPr>
          <p:nvPr>
            <p:ph type="title"/>
          </p:nvPr>
        </p:nvSpPr>
        <p:spPr/>
        <p:txBody>
          <a:bodyPr/>
          <a:lstStyle/>
          <a:p>
            <a:r>
              <a:rPr lang="en-US"/>
              <a:t>Fiscal: Cost Explanation</a:t>
            </a:r>
          </a:p>
        </p:txBody>
      </p:sp>
      <p:sp>
        <p:nvSpPr>
          <p:cNvPr id="3" name="Content Placeholder 2">
            <a:extLst>
              <a:ext uri="{FF2B5EF4-FFF2-40B4-BE49-F238E27FC236}">
                <a16:creationId xmlns:a16="http://schemas.microsoft.com/office/drawing/2014/main" id="{233FD865-C9F3-3BDF-3406-E9FEA9EC98DB}"/>
              </a:ext>
            </a:extLst>
          </p:cNvPr>
          <p:cNvSpPr>
            <a:spLocks noGrp="1"/>
          </p:cNvSpPr>
          <p:nvPr>
            <p:ph idx="1"/>
          </p:nvPr>
        </p:nvSpPr>
        <p:spPr/>
        <p:txBody>
          <a:bodyPr vert="horz" lIns="91440" tIns="45720" rIns="91440" bIns="45720" rtlCol="0" anchor="t">
            <a:normAutofit/>
          </a:bodyPr>
          <a:lstStyle/>
          <a:p>
            <a:pPr marL="0" marR="0">
              <a:lnSpc>
                <a:spcPct val="107000"/>
              </a:lnSpc>
              <a:spcBef>
                <a:spcPts val="0"/>
              </a:spcBef>
              <a:spcAft>
                <a:spcPts val="800"/>
              </a:spcAft>
            </a:pPr>
            <a:r>
              <a:rPr lang="en-US" sz="2000" b="1" u="sng">
                <a:effectLst/>
                <a:ea typeface="Calibri" panose="020F0502020204030204" pitchFamily="34" charset="0"/>
              </a:rPr>
              <a:t>Indirect Cost Rate</a:t>
            </a:r>
          </a:p>
          <a:p>
            <a:pPr marL="400050" lvl="1">
              <a:lnSpc>
                <a:spcPct val="107000"/>
              </a:lnSpc>
              <a:spcBef>
                <a:spcPts val="0"/>
              </a:spcBef>
              <a:spcAft>
                <a:spcPts val="800"/>
              </a:spcAft>
            </a:pPr>
            <a:r>
              <a:rPr lang="en-US" sz="1600">
                <a:effectLst/>
                <a:ea typeface="Calibri" panose="020F0502020204030204" pitchFamily="34" charset="0"/>
              </a:rPr>
              <a:t>If utilizing the De Minimis rate of 10% of Modified Total Direct Costs (MTDC), note the following:</a:t>
            </a:r>
          </a:p>
          <a:p>
            <a:pPr marL="114300" marR="0">
              <a:lnSpc>
                <a:spcPct val="107000"/>
              </a:lnSpc>
              <a:spcBef>
                <a:spcPts val="0"/>
              </a:spcBef>
              <a:spcAft>
                <a:spcPts val="0"/>
              </a:spcAft>
            </a:pPr>
            <a:r>
              <a:rPr lang="en-US" sz="2000" b="1" u="sng">
                <a:effectLst/>
                <a:ea typeface="Calibri" panose="020F0502020204030204" pitchFamily="34" charset="0"/>
              </a:rPr>
              <a:t>Included Costs:</a:t>
            </a:r>
            <a:r>
              <a:rPr lang="en-US" sz="2000">
                <a:effectLst/>
                <a:ea typeface="Calibri" panose="020F0502020204030204" pitchFamily="34" charset="0"/>
              </a:rPr>
              <a:t> </a:t>
            </a:r>
          </a:p>
          <a:p>
            <a:pPr marL="514350" lvl="1">
              <a:lnSpc>
                <a:spcPct val="107000"/>
              </a:lnSpc>
              <a:spcBef>
                <a:spcPts val="0"/>
              </a:spcBef>
            </a:pPr>
            <a:r>
              <a:rPr lang="en-US" sz="1600">
                <a:effectLst/>
                <a:ea typeface="Calibri" panose="020F0502020204030204" pitchFamily="34" charset="0"/>
              </a:rPr>
              <a:t>All Direct Salaries/Wages, Applicable Fringe Benefits, Materials, Supplies, Services, Travel and up to the first $25,000 of each subaward. (Source: 2 CFR 200.1)</a:t>
            </a:r>
          </a:p>
          <a:p>
            <a:pPr marL="0" marR="0" indent="0">
              <a:lnSpc>
                <a:spcPct val="107000"/>
              </a:lnSpc>
              <a:spcBef>
                <a:spcPts val="0"/>
              </a:spcBef>
              <a:spcAft>
                <a:spcPts val="0"/>
              </a:spcAft>
              <a:buNone/>
            </a:pPr>
            <a:r>
              <a:rPr lang="en-US" sz="2000">
                <a:effectLst/>
                <a:ea typeface="Calibri" panose="020F0502020204030204" pitchFamily="34" charset="0"/>
              </a:rPr>
              <a:t> </a:t>
            </a:r>
          </a:p>
          <a:p>
            <a:pPr marL="114300" marR="0">
              <a:lnSpc>
                <a:spcPct val="107000"/>
              </a:lnSpc>
              <a:spcBef>
                <a:spcPts val="0"/>
              </a:spcBef>
              <a:spcAft>
                <a:spcPts val="0"/>
              </a:spcAft>
            </a:pPr>
            <a:r>
              <a:rPr lang="en-US" sz="2000" b="1" u="sng">
                <a:effectLst/>
                <a:ea typeface="Calibri" panose="020F0502020204030204" pitchFamily="34" charset="0"/>
              </a:rPr>
              <a:t>Excluded Costs:</a:t>
            </a:r>
            <a:r>
              <a:rPr lang="en-US" sz="2000">
                <a:effectLst/>
                <a:ea typeface="Calibri" panose="020F0502020204030204" pitchFamily="34" charset="0"/>
              </a:rPr>
              <a:t> </a:t>
            </a:r>
          </a:p>
          <a:p>
            <a:pPr marL="514350" lvl="1">
              <a:lnSpc>
                <a:spcPct val="107000"/>
              </a:lnSpc>
              <a:spcBef>
                <a:spcPts val="0"/>
              </a:spcBef>
            </a:pPr>
            <a:r>
              <a:rPr lang="en-US" sz="1600">
                <a:effectLst/>
                <a:ea typeface="Calibri" panose="020F0502020204030204" pitchFamily="34" charset="0"/>
              </a:rPr>
              <a:t>Equipment, Capital Expenditures, Charges for Patient Care, Rental Costs, Tuition Remission, Scholarships/Fellowships, Participant Support Costs, and the portion of each subaward in excess of $25,000. </a:t>
            </a:r>
          </a:p>
          <a:p>
            <a:pPr marL="514350" lvl="1">
              <a:lnSpc>
                <a:spcPct val="107000"/>
              </a:lnSpc>
              <a:spcBef>
                <a:spcPts val="0"/>
              </a:spcBef>
            </a:pPr>
            <a:r>
              <a:rPr lang="en-US" sz="1600">
                <a:effectLst/>
                <a:ea typeface="Calibri" panose="020F0502020204030204" pitchFamily="34" charset="0"/>
              </a:rPr>
              <a:t>Other items may only be excluded when necessary to avoid a serious inequity in the distribution of indirect costs, and with the approval of the cognizant agency for indirect costs. (Source: 2 CFR 200.1)</a:t>
            </a:r>
          </a:p>
          <a:p>
            <a:pPr marL="0" marR="0" indent="0">
              <a:lnSpc>
                <a:spcPct val="107000"/>
              </a:lnSpc>
              <a:spcBef>
                <a:spcPts val="0"/>
              </a:spcBef>
              <a:spcAft>
                <a:spcPts val="800"/>
              </a:spcAft>
              <a:buNone/>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itchFamily="34" charset="0"/>
              <a:buChar char="§"/>
            </a:pPr>
            <a:endParaRPr lang="en-US"/>
          </a:p>
          <a:p>
            <a:pPr lvl="1">
              <a:buFont typeface="Wingdings" pitchFamily="34" charset="0"/>
              <a:buChar char="§"/>
            </a:pPr>
            <a:endParaRPr lang="en-US"/>
          </a:p>
          <a:p>
            <a:endParaRPr lang="en-US"/>
          </a:p>
        </p:txBody>
      </p:sp>
    </p:spTree>
    <p:extLst>
      <p:ext uri="{BB962C8B-B14F-4D97-AF65-F5344CB8AC3E}">
        <p14:creationId xmlns:p14="http://schemas.microsoft.com/office/powerpoint/2010/main" val="692252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p:txBody>
          <a:bodyPr/>
          <a:lstStyle/>
          <a:p>
            <a:r>
              <a:rPr lang="en-US"/>
              <a:t>Fiscal: Equipment v. Supplies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p:txBody>
          <a:bodyPr>
            <a:normAutofit/>
          </a:bodyPr>
          <a:lstStyle/>
          <a:p>
            <a:pPr marL="0" marR="0">
              <a:lnSpc>
                <a:spcPct val="107000"/>
              </a:lnSpc>
              <a:spcBef>
                <a:spcPts val="0"/>
              </a:spcBef>
              <a:spcAft>
                <a:spcPts val="800"/>
              </a:spcAft>
            </a:pPr>
            <a:r>
              <a:rPr lang="en-US" sz="2400">
                <a:effectLst/>
                <a:ea typeface="Calibri" panose="020F0502020204030204" pitchFamily="34" charset="0"/>
              </a:rPr>
              <a:t>As a basic rule of thumb, single items that cost $5,000 or more will typically fall under the Equipment line. </a:t>
            </a:r>
          </a:p>
          <a:p>
            <a:pPr marL="400050" lvl="1">
              <a:lnSpc>
                <a:spcPct val="107000"/>
              </a:lnSpc>
              <a:spcBef>
                <a:spcPts val="0"/>
              </a:spcBef>
              <a:spcAft>
                <a:spcPts val="800"/>
              </a:spcAft>
            </a:pPr>
            <a:r>
              <a:rPr lang="en-US">
                <a:effectLst/>
                <a:ea typeface="Calibri" panose="020F0502020204030204" pitchFamily="34" charset="0"/>
              </a:rPr>
              <a:t>All other items will most likely be classified as Supplies. When in doubt, refer to the definitions below:</a:t>
            </a:r>
          </a:p>
          <a:p>
            <a:pPr marL="114300" marR="0">
              <a:lnSpc>
                <a:spcPct val="107000"/>
              </a:lnSpc>
              <a:spcBef>
                <a:spcPts val="0"/>
              </a:spcBef>
              <a:spcAft>
                <a:spcPts val="0"/>
              </a:spcAft>
            </a:pPr>
            <a:r>
              <a:rPr lang="en-US" sz="2400" b="1" u="sng">
                <a:effectLst/>
                <a:ea typeface="Calibri" panose="020F0502020204030204" pitchFamily="34" charset="0"/>
              </a:rPr>
              <a:t>Equipment</a:t>
            </a:r>
            <a:r>
              <a:rPr lang="en-US" sz="2400">
                <a:effectLst/>
                <a:ea typeface="Calibri" panose="020F0502020204030204" pitchFamily="34" charset="0"/>
              </a:rPr>
              <a:t> </a:t>
            </a:r>
          </a:p>
          <a:p>
            <a:pPr marL="514350" lvl="1">
              <a:lnSpc>
                <a:spcPct val="107000"/>
              </a:lnSpc>
              <a:spcBef>
                <a:spcPts val="0"/>
              </a:spcBef>
            </a:pPr>
            <a:r>
              <a:rPr lang="en-US">
                <a:effectLst/>
                <a:ea typeface="Calibri" panose="020F0502020204030204" pitchFamily="34" charset="0"/>
              </a:rPr>
              <a:t>Equipment is defined as an article of tangible personal property that has a useful life of more than one year and a per-unit acquisition cost which equals or exceeds the lesser of the capitalization level established by the non-Federal entity for financial statement purposes, or $5,000. (Source: 2 CFR 200.439) </a:t>
            </a:r>
          </a:p>
          <a:p>
            <a:pPr marL="114300" marR="0">
              <a:lnSpc>
                <a:spcPct val="107000"/>
              </a:lnSpc>
              <a:spcBef>
                <a:spcPts val="0"/>
              </a:spcBef>
              <a:spcAft>
                <a:spcPts val="800"/>
              </a:spcAft>
            </a:pPr>
            <a:r>
              <a:rPr lang="en-US" sz="2400" b="1" u="sng">
                <a:effectLst/>
                <a:ea typeface="Calibri" panose="020F0502020204030204" pitchFamily="34" charset="0"/>
              </a:rPr>
              <a:t>Supplies</a:t>
            </a:r>
          </a:p>
          <a:p>
            <a:pPr marL="514350" lvl="1">
              <a:lnSpc>
                <a:spcPct val="107000"/>
              </a:lnSpc>
              <a:spcBef>
                <a:spcPts val="0"/>
              </a:spcBef>
              <a:spcAft>
                <a:spcPts val="800"/>
              </a:spcAft>
            </a:pPr>
            <a:r>
              <a:rPr lang="en-US">
                <a:effectLst/>
                <a:ea typeface="Calibri" panose="020F0502020204030204" pitchFamily="34" charset="0"/>
              </a:rPr>
              <a:t>Generally, supplies include any materials that are expendable or consumed during the course of the project. (Source: 2 CFR 200.439)</a:t>
            </a:r>
          </a:p>
          <a:p>
            <a:endParaRPr lang="en-US"/>
          </a:p>
        </p:txBody>
      </p:sp>
    </p:spTree>
    <p:extLst>
      <p:ext uri="{BB962C8B-B14F-4D97-AF65-F5344CB8AC3E}">
        <p14:creationId xmlns:p14="http://schemas.microsoft.com/office/powerpoint/2010/main" val="2252858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4002F-6EEE-1495-20B5-E1A377AFBFFB}"/>
              </a:ext>
            </a:extLst>
          </p:cNvPr>
          <p:cNvSpPr>
            <a:spLocks noGrp="1"/>
          </p:cNvSpPr>
          <p:nvPr>
            <p:ph type="title"/>
          </p:nvPr>
        </p:nvSpPr>
        <p:spPr>
          <a:xfrm>
            <a:off x="457200" y="0"/>
            <a:ext cx="8219256" cy="1024180"/>
          </a:xfrm>
        </p:spPr>
        <p:txBody>
          <a:bodyPr/>
          <a:lstStyle/>
          <a:p>
            <a:r>
              <a:rPr lang="en-US" sz="2800"/>
              <a:t>Fiscal: Training and Education v. Miscellaneous</a:t>
            </a:r>
          </a:p>
        </p:txBody>
      </p:sp>
      <p:sp>
        <p:nvSpPr>
          <p:cNvPr id="3" name="Content Placeholder 2">
            <a:extLst>
              <a:ext uri="{FF2B5EF4-FFF2-40B4-BE49-F238E27FC236}">
                <a16:creationId xmlns:a16="http://schemas.microsoft.com/office/drawing/2014/main" id="{72180CD8-3380-CF15-2A16-B445AEA4A181}"/>
              </a:ext>
            </a:extLst>
          </p:cNvPr>
          <p:cNvSpPr>
            <a:spLocks noGrp="1"/>
          </p:cNvSpPr>
          <p:nvPr>
            <p:ph idx="1"/>
          </p:nvPr>
        </p:nvSpPr>
        <p:spPr>
          <a:xfrm>
            <a:off x="446856" y="1216617"/>
            <a:ext cx="8229600" cy="5211763"/>
          </a:xfrm>
        </p:spPr>
        <p:txBody>
          <a:bodyPr>
            <a:normAutofit/>
          </a:bodyPr>
          <a:lstStyle/>
          <a:p>
            <a:pPr>
              <a:lnSpc>
                <a:spcPct val="107000"/>
              </a:lnSpc>
              <a:spcBef>
                <a:spcPts val="0"/>
              </a:spcBef>
            </a:pPr>
            <a:r>
              <a:rPr lang="en-US" sz="2400">
                <a:effectLst/>
                <a:ea typeface="Calibri" panose="020F0502020204030204" pitchFamily="34" charset="0"/>
              </a:rPr>
              <a:t>Training &amp; education/development opportunities for employees are budgeted separately from training &amp; education/development opportunities for program participants.  </a:t>
            </a:r>
          </a:p>
          <a:p>
            <a:pPr>
              <a:lnSpc>
                <a:spcPct val="107000"/>
              </a:lnSpc>
              <a:spcBef>
                <a:spcPts val="0"/>
              </a:spcBef>
            </a:pPr>
            <a:r>
              <a:rPr lang="en-US" sz="2400" b="1" u="sng">
                <a:effectLst/>
                <a:ea typeface="Calibri" panose="020F0502020204030204" pitchFamily="34" charset="0"/>
              </a:rPr>
              <a:t>Training &amp; Education</a:t>
            </a:r>
            <a:r>
              <a:rPr lang="en-US" sz="2400">
                <a:effectLst/>
                <a:ea typeface="Calibri" panose="020F0502020204030204" pitchFamily="34" charset="0"/>
              </a:rPr>
              <a:t> </a:t>
            </a:r>
          </a:p>
          <a:p>
            <a:pPr lvl="1">
              <a:lnSpc>
                <a:spcPct val="107000"/>
              </a:lnSpc>
              <a:spcBef>
                <a:spcPts val="0"/>
              </a:spcBef>
            </a:pPr>
            <a:r>
              <a:rPr lang="en-US">
                <a:effectLst/>
                <a:ea typeface="Calibri" panose="020F0502020204030204" pitchFamily="34" charset="0"/>
              </a:rPr>
              <a:t>Training and education costs associated with </a:t>
            </a:r>
            <a:r>
              <a:rPr lang="en-US" i="1">
                <a:effectLst/>
                <a:ea typeface="Calibri" panose="020F0502020204030204" pitchFamily="34" charset="0"/>
              </a:rPr>
              <a:t>employee development</a:t>
            </a:r>
            <a:r>
              <a:rPr lang="en-US">
                <a:effectLst/>
                <a:ea typeface="Calibri" panose="020F0502020204030204" pitchFamily="34" charset="0"/>
              </a:rPr>
              <a:t>. (Source 2 CFR 200.472) </a:t>
            </a:r>
          </a:p>
          <a:p>
            <a:pPr>
              <a:lnSpc>
                <a:spcPct val="107000"/>
              </a:lnSpc>
              <a:spcBef>
                <a:spcPts val="0"/>
              </a:spcBef>
              <a:spcAft>
                <a:spcPts val="800"/>
              </a:spcAft>
            </a:pPr>
            <a:r>
              <a:rPr lang="en-US" sz="2400" b="1" u="sng">
                <a:effectLst/>
                <a:ea typeface="Calibri" panose="020F0502020204030204" pitchFamily="34" charset="0"/>
              </a:rPr>
              <a:t>Miscellaneous</a:t>
            </a:r>
          </a:p>
          <a:p>
            <a:pPr lvl="1">
              <a:lnSpc>
                <a:spcPct val="107000"/>
              </a:lnSpc>
              <a:spcBef>
                <a:spcPts val="0"/>
              </a:spcBef>
              <a:spcAft>
                <a:spcPts val="800"/>
              </a:spcAft>
            </a:pPr>
            <a:r>
              <a:rPr lang="en-US">
                <a:effectLst/>
                <a:ea typeface="Calibri" panose="020F0502020204030204" pitchFamily="34" charset="0"/>
              </a:rPr>
              <a:t>This category contains items not included in the previous categories. Because the Training &amp; Education line is specifically for employee development expenses, any sort of program participant training &amp; education expenses would instead be classified as Miscellaneous. (Source 2 CFR 200.472)</a:t>
            </a:r>
          </a:p>
          <a:p>
            <a:endParaRPr lang="en-US"/>
          </a:p>
        </p:txBody>
      </p:sp>
    </p:spTree>
    <p:extLst>
      <p:ext uri="{BB962C8B-B14F-4D97-AF65-F5344CB8AC3E}">
        <p14:creationId xmlns:p14="http://schemas.microsoft.com/office/powerpoint/2010/main" val="26064332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Accountability</a:t>
            </a: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r>
              <a:rPr lang="en-US" dirty="0">
                <a:latin typeface="Times New Roman"/>
                <a:cs typeface="Times New Roman"/>
              </a:rPr>
              <a:t>Grant Accountability and Transparency Act (GATA) Grantee Portal, </a:t>
            </a:r>
            <a:r>
              <a:rPr lang="en-US" dirty="0">
                <a:latin typeface="Times New Roman"/>
                <a:cs typeface="Times New Roman"/>
                <a:hlinkClick r:id="rId2"/>
              </a:rPr>
              <a:t>https://grants.illinois.gov/portal/</a:t>
            </a:r>
            <a:r>
              <a:rPr lang="en-US" dirty="0">
                <a:latin typeface="Times New Roman"/>
                <a:cs typeface="Times New Roman"/>
              </a:rPr>
              <a:t>. </a:t>
            </a:r>
          </a:p>
          <a:p>
            <a:pPr lvl="1"/>
            <a:r>
              <a:rPr lang="en-US" dirty="0">
                <a:latin typeface="Times New Roman"/>
                <a:cs typeface="Times New Roman"/>
              </a:rPr>
              <a:t>Pre-qualification process, Unique Entity Identifier verification of good standing and includes:</a:t>
            </a:r>
          </a:p>
          <a:p>
            <a:pPr lvl="2"/>
            <a:r>
              <a:rPr lang="en-US" dirty="0">
                <a:latin typeface="Times New Roman"/>
                <a:cs typeface="Times New Roman"/>
              </a:rPr>
              <a:t>Financial and Administrative Risk Assessments</a:t>
            </a:r>
          </a:p>
          <a:p>
            <a:pPr lvl="1"/>
            <a:r>
              <a:rPr lang="en-US" dirty="0">
                <a:latin typeface="Times New Roman"/>
                <a:cs typeface="Times New Roman"/>
              </a:rPr>
              <a:t>Each Applicant is required to be registered in SAM before submitting its application. If you are not registered in SAM, this link provides a connection for SAM registration:   </a:t>
            </a:r>
            <a:endParaRPr lang="en-US" dirty="0"/>
          </a:p>
          <a:p>
            <a:pPr lvl="2"/>
            <a:r>
              <a:rPr lang="en-US" dirty="0">
                <a:latin typeface="Times New Roman"/>
                <a:cs typeface="Times New Roman"/>
              </a:rPr>
              <a:t>Provide a valid UEI number in its application.  </a:t>
            </a:r>
            <a:endParaRPr lang="en-US" dirty="0"/>
          </a:p>
          <a:p>
            <a:pPr lvl="2"/>
            <a:r>
              <a:rPr lang="en-US" dirty="0">
                <a:latin typeface="Times New Roman"/>
                <a:cs typeface="Times New Roman"/>
              </a:rPr>
              <a:t>Continue to maintain an active SAM registration with current information at all times during which it has an active award. </a:t>
            </a:r>
          </a:p>
          <a:p>
            <a:pPr lvl="2"/>
            <a:r>
              <a:rPr lang="en-US" dirty="0">
                <a:latin typeface="Times New Roman"/>
                <a:cs typeface="Times New Roman"/>
                <a:hlinkClick r:id="rId3"/>
              </a:rPr>
              <a:t>https://sam.gov/content/home. </a:t>
            </a:r>
            <a:endParaRPr lang="en-US" dirty="0"/>
          </a:p>
          <a:p>
            <a:pPr lvl="1"/>
            <a:r>
              <a:rPr lang="en-US" dirty="0">
                <a:latin typeface="Times New Roman"/>
                <a:cs typeface="Times New Roman"/>
              </a:rPr>
              <a:t>ICCB will not make an award to an applicant until the applicant has fully complied with all applicable UEI and SAM requirements.   </a:t>
            </a:r>
            <a:endParaRPr lang="en-US" dirty="0"/>
          </a:p>
          <a:p>
            <a:pPr lvl="1"/>
            <a:r>
              <a:rPr lang="en-US" dirty="0">
                <a:latin typeface="Times New Roman"/>
                <a:cs typeface="Times New Roman"/>
              </a:rPr>
              <a:t>Grant recipients must comply with all applicable provisions of state and federal laws and regulations pertaining to nondiscrimination, sexual harassment, and equal employment. </a:t>
            </a:r>
            <a:endParaRPr lang="en-US" dirty="0"/>
          </a:p>
          <a:p>
            <a:pPr lvl="2"/>
            <a:endParaRPr lang="en-US" dirty="0"/>
          </a:p>
        </p:txBody>
      </p:sp>
      <p:sp>
        <p:nvSpPr>
          <p:cNvPr id="4" name="5-Point Star 3"/>
          <p:cNvSpPr/>
          <p:nvPr/>
        </p:nvSpPr>
        <p:spPr>
          <a:xfrm>
            <a:off x="8376828" y="2971800"/>
            <a:ext cx="304800" cy="3810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910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BDC9A-02C2-9E1B-BA93-D5AE933C64EB}"/>
              </a:ext>
            </a:extLst>
          </p:cNvPr>
          <p:cNvSpPr>
            <a:spLocks noGrp="1"/>
          </p:cNvSpPr>
          <p:nvPr>
            <p:ph type="title"/>
          </p:nvPr>
        </p:nvSpPr>
        <p:spPr/>
        <p:txBody>
          <a:bodyPr/>
          <a:lstStyle/>
          <a:p>
            <a:r>
              <a:rPr lang="en-US"/>
              <a:t>Accountability Reminders</a:t>
            </a:r>
          </a:p>
        </p:txBody>
      </p:sp>
      <p:sp>
        <p:nvSpPr>
          <p:cNvPr id="3" name="Content Placeholder 2">
            <a:extLst>
              <a:ext uri="{FF2B5EF4-FFF2-40B4-BE49-F238E27FC236}">
                <a16:creationId xmlns:a16="http://schemas.microsoft.com/office/drawing/2014/main" id="{18089B40-BF86-78E3-3C9C-545DA4897C1D}"/>
              </a:ext>
            </a:extLst>
          </p:cNvPr>
          <p:cNvSpPr>
            <a:spLocks noGrp="1"/>
          </p:cNvSpPr>
          <p:nvPr>
            <p:ph idx="1"/>
          </p:nvPr>
        </p:nvSpPr>
        <p:spPr/>
        <p:txBody>
          <a:bodyPr/>
          <a:lstStyle/>
          <a:p>
            <a:r>
              <a:rPr lang="en-US">
                <a:ea typeface="Calibri" panose="020F0502020204030204" pitchFamily="34" charset="0"/>
              </a:rPr>
              <a:t>G</a:t>
            </a:r>
            <a:r>
              <a:rPr lang="en-US" sz="2400">
                <a:effectLst/>
                <a:ea typeface="Calibri" panose="020F0502020204030204" pitchFamily="34" charset="0"/>
              </a:rPr>
              <a:t>rantees must have current email information on file within the GATA portal.</a:t>
            </a:r>
          </a:p>
          <a:p>
            <a:r>
              <a:rPr lang="en-US">
                <a:ea typeface="Calibri" panose="020F0502020204030204" pitchFamily="34" charset="0"/>
              </a:rPr>
              <a:t>This allows </a:t>
            </a:r>
            <a:r>
              <a:rPr lang="en-US" sz="2400">
                <a:effectLst/>
                <a:ea typeface="Calibri" panose="020F0502020204030204" pitchFamily="34" charset="0"/>
              </a:rPr>
              <a:t>timely notification of </a:t>
            </a:r>
            <a:r>
              <a:rPr lang="en-US">
                <a:ea typeface="Calibri" panose="020F0502020204030204" pitchFamily="34" charset="0"/>
              </a:rPr>
              <a:t>the </a:t>
            </a:r>
            <a:r>
              <a:rPr lang="en-US" sz="2400">
                <a:effectLst/>
                <a:ea typeface="Calibri" panose="020F0502020204030204" pitchFamily="34" charset="0"/>
              </a:rPr>
              <a:t>Notice of State Award (NOSA).</a:t>
            </a:r>
          </a:p>
          <a:p>
            <a:r>
              <a:rPr lang="en-US" sz="2400">
                <a:effectLst/>
                <a:ea typeface="Calibri" panose="020F0502020204030204" pitchFamily="34" charset="0"/>
              </a:rPr>
              <a:t>Acceptance of the NOSA is </a:t>
            </a:r>
            <a:r>
              <a:rPr lang="en-US" sz="2400" i="1">
                <a:effectLst/>
                <a:ea typeface="Calibri" panose="020F0502020204030204" pitchFamily="34" charset="0"/>
              </a:rPr>
              <a:t>required</a:t>
            </a:r>
            <a:r>
              <a:rPr lang="en-US" sz="2400">
                <a:effectLst/>
                <a:ea typeface="Calibri" panose="020F0502020204030204" pitchFamily="34" charset="0"/>
              </a:rPr>
              <a:t> prior to Grants Management being able to send out the agreement. </a:t>
            </a:r>
            <a:endParaRPr lang="en-US"/>
          </a:p>
        </p:txBody>
      </p:sp>
    </p:spTree>
    <p:extLst>
      <p:ext uri="{BB962C8B-B14F-4D97-AF65-F5344CB8AC3E}">
        <p14:creationId xmlns:p14="http://schemas.microsoft.com/office/powerpoint/2010/main" val="30958459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18DAA-2B5E-4EFF-A1D3-72F178A85B13}"/>
              </a:ext>
            </a:extLst>
          </p:cNvPr>
          <p:cNvSpPr>
            <a:spLocks noGrp="1"/>
          </p:cNvSpPr>
          <p:nvPr>
            <p:ph type="title"/>
          </p:nvPr>
        </p:nvSpPr>
        <p:spPr/>
        <p:txBody>
          <a:bodyPr/>
          <a:lstStyle/>
          <a:p>
            <a:r>
              <a:rPr lang="en-US"/>
              <a:t>Grant Deliverables</a:t>
            </a:r>
          </a:p>
        </p:txBody>
      </p:sp>
      <p:sp>
        <p:nvSpPr>
          <p:cNvPr id="3" name="Content Placeholder 2">
            <a:extLst>
              <a:ext uri="{FF2B5EF4-FFF2-40B4-BE49-F238E27FC236}">
                <a16:creationId xmlns:a16="http://schemas.microsoft.com/office/drawing/2014/main" id="{7835AF38-35C1-472E-8F45-C3664E355068}"/>
              </a:ext>
            </a:extLst>
          </p:cNvPr>
          <p:cNvSpPr>
            <a:spLocks noGrp="1"/>
          </p:cNvSpPr>
          <p:nvPr>
            <p:ph idx="1"/>
          </p:nvPr>
        </p:nvSpPr>
        <p:spPr/>
        <p:txBody>
          <a:bodyPr/>
          <a:lstStyle/>
          <a:p>
            <a:r>
              <a:rPr lang="en-US"/>
              <a:t>Quarterly Reports are submitted on time per the report schedule.</a:t>
            </a:r>
          </a:p>
          <a:p>
            <a:r>
              <a:rPr lang="en-US"/>
              <a:t>Grantees will attend quarterly Learning Communities and Operational Meetings.</a:t>
            </a:r>
          </a:p>
          <a:p>
            <a:r>
              <a:rPr lang="en-US"/>
              <a:t>Grantees will meet or exceed their individual measures.</a:t>
            </a:r>
          </a:p>
        </p:txBody>
      </p:sp>
    </p:spTree>
    <p:extLst>
      <p:ext uri="{BB962C8B-B14F-4D97-AF65-F5344CB8AC3E}">
        <p14:creationId xmlns:p14="http://schemas.microsoft.com/office/powerpoint/2010/main" val="26302851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Criteria </a:t>
            </a:r>
            <a:br>
              <a:rPr lang="en-US"/>
            </a:br>
            <a:r>
              <a:rPr lang="en-US"/>
              <a:t>and </a:t>
            </a:r>
            <a:br>
              <a:rPr lang="en-US"/>
            </a:br>
            <a:r>
              <a:rPr lang="en-US"/>
              <a:t>Selection Process</a:t>
            </a:r>
          </a:p>
        </p:txBody>
      </p:sp>
    </p:spTree>
    <p:extLst>
      <p:ext uri="{BB962C8B-B14F-4D97-AF65-F5344CB8AC3E}">
        <p14:creationId xmlns:p14="http://schemas.microsoft.com/office/powerpoint/2010/main" val="357781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Purpose of the Grant</a:t>
            </a:r>
          </a:p>
        </p:txBody>
      </p:sp>
      <p:cxnSp>
        <p:nvCxnSpPr>
          <p:cNvPr id="4" name="Straight Connector 3"/>
          <p:cNvCxnSpPr/>
          <p:nvPr/>
        </p:nvCxnSpPr>
        <p:spPr>
          <a:xfrm>
            <a:off x="467544" y="843116"/>
            <a:ext cx="8208912" cy="0"/>
          </a:xfrm>
          <a:prstGeom prst="line">
            <a:avLst/>
          </a:prstGeom>
          <a:ln>
            <a:solidFill>
              <a:srgbClr val="0065A0"/>
            </a:solidFill>
          </a:ln>
        </p:spPr>
        <p:style>
          <a:lnRef idx="3">
            <a:schemeClr val="accent1"/>
          </a:lnRef>
          <a:fillRef idx="0">
            <a:schemeClr val="accent1"/>
          </a:fillRef>
          <a:effectRef idx="2">
            <a:schemeClr val="accent1"/>
          </a:effectRef>
          <a:fontRef idx="minor">
            <a:schemeClr val="tx1"/>
          </a:fontRef>
        </p:style>
      </p:cxnSp>
      <p:pic>
        <p:nvPicPr>
          <p:cNvPr id="5" name="Content Placeholder 4" descr="Compass with an arrow pointing to GOAL">
            <a:extLst>
              <a:ext uri="{FF2B5EF4-FFF2-40B4-BE49-F238E27FC236}">
                <a16:creationId xmlns:a16="http://schemas.microsoft.com/office/drawing/2014/main" id="{6BE6E747-334F-48F7-AA42-930028501F5B}"/>
              </a:ext>
            </a:extLst>
          </p:cNvPr>
          <p:cNvPicPr>
            <a:picLocks noGrp="1"/>
          </p:cNvPicPr>
          <p:nvPr>
            <p:ph idx="1"/>
            <p:custDataLst>
              <p:tags r:id="rId1"/>
            </p:custDataLst>
          </p:nvPr>
        </p:nvPicPr>
        <p:blipFill>
          <a:blip r:embed="rId5" cstate="print">
            <a:extLst>
              <a:ext uri="{28A0092B-C50C-407E-A947-70E740481C1C}">
                <a14:useLocalDpi xmlns:a14="http://schemas.microsoft.com/office/drawing/2010/main" val="0"/>
              </a:ext>
            </a:extLst>
          </a:blip>
          <a:srcRect l="15605" r="13187"/>
          <a:stretch>
            <a:fillRect/>
          </a:stretch>
        </p:blipFill>
        <p:spPr>
          <a:xfrm>
            <a:off x="454489" y="1295400"/>
            <a:ext cx="3052399" cy="4408516"/>
          </a:xfrm>
          <a:prstGeom prst="rect">
            <a:avLst/>
          </a:prstGeom>
        </p:spPr>
      </p:pic>
      <p:sp>
        <p:nvSpPr>
          <p:cNvPr id="10" name="Up Arrow Callout 9"/>
          <p:cNvSpPr/>
          <p:nvPr/>
        </p:nvSpPr>
        <p:spPr>
          <a:xfrm rot="10800000">
            <a:off x="3506888" y="2969996"/>
            <a:ext cx="5331884" cy="1674596"/>
          </a:xfrm>
          <a:prstGeom prst="upArrowCallout">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lstStyle/>
          <a:p>
            <a:endParaRPr lang="en-US"/>
          </a:p>
        </p:txBody>
      </p:sp>
      <p:graphicFrame>
        <p:nvGraphicFramePr>
          <p:cNvPr id="12" name="Content Placeholder 6">
            <a:extLst>
              <a:ext uri="{FF2B5EF4-FFF2-40B4-BE49-F238E27FC236}">
                <a16:creationId xmlns:a16="http://schemas.microsoft.com/office/drawing/2014/main" id="{4BEFB782-FE1D-4A39-B6B0-495C2FFBFCB1}"/>
              </a:ext>
            </a:extLst>
          </p:cNvPr>
          <p:cNvGraphicFramePr>
            <a:graphicFrameLocks/>
          </p:cNvGraphicFramePr>
          <p:nvPr>
            <p:custDataLst>
              <p:tags r:id="rId2"/>
            </p:custDataLst>
            <p:extLst>
              <p:ext uri="{D42A27DB-BD31-4B8C-83A1-F6EECF244321}">
                <p14:modId xmlns:p14="http://schemas.microsoft.com/office/powerpoint/2010/main" val="3756483114"/>
              </p:ext>
            </p:extLst>
          </p:nvPr>
        </p:nvGraphicFramePr>
        <p:xfrm>
          <a:off x="3506888" y="1298829"/>
          <a:ext cx="5331884" cy="44069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0126602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Review Process and Criteria</a:t>
            </a:r>
          </a:p>
        </p:txBody>
      </p:sp>
      <p:sp>
        <p:nvSpPr>
          <p:cNvPr id="3" name="Content Placeholder 2"/>
          <p:cNvSpPr>
            <a:spLocks noGrp="1"/>
          </p:cNvSpPr>
          <p:nvPr>
            <p:ph idx="1"/>
          </p:nvPr>
        </p:nvSpPr>
        <p:spPr/>
        <p:txBody>
          <a:bodyPr vert="horz" lIns="91440" tIns="45720" rIns="91440" bIns="45720" rtlCol="0" anchor="t">
            <a:normAutofit lnSpcReduction="10000"/>
          </a:bodyPr>
          <a:lstStyle/>
          <a:p>
            <a:r>
              <a:rPr lang="en-US" dirty="0">
                <a:latin typeface="Times New Roman"/>
                <a:cs typeface="Times New Roman"/>
              </a:rPr>
              <a:t>Applicants must demonstrate that they meet all requirements under this NOFO. </a:t>
            </a:r>
            <a:endParaRPr lang="en-US" dirty="0"/>
          </a:p>
          <a:p>
            <a:r>
              <a:rPr lang="en-US" dirty="0">
                <a:latin typeface="Times New Roman"/>
                <a:cs typeface="Times New Roman"/>
              </a:rPr>
              <a:t>Part of the criteria involves the organization, readability, and clarity of the narrative. </a:t>
            </a:r>
            <a:endParaRPr lang="en-US" dirty="0"/>
          </a:p>
          <a:p>
            <a:r>
              <a:rPr lang="en-US" dirty="0">
                <a:latin typeface="Times New Roman"/>
                <a:cs typeface="Times New Roman"/>
              </a:rPr>
              <a:t>Proposals submitted will be scored based on the following criteria. Maximum number of points available is 100.</a:t>
            </a:r>
          </a:p>
          <a:p>
            <a:r>
              <a:rPr lang="en-US" dirty="0">
                <a:latin typeface="Times New Roman"/>
                <a:cs typeface="Times New Roman"/>
              </a:rPr>
              <a:t>Criteria: (Pages 10-12 of the NOFO)</a:t>
            </a:r>
            <a:endParaRPr lang="en-US" b="1" dirty="0">
              <a:solidFill>
                <a:srgbClr val="FF0000"/>
              </a:solidFill>
            </a:endParaRPr>
          </a:p>
          <a:p>
            <a:pPr lvl="1"/>
            <a:r>
              <a:rPr lang="en-US" dirty="0">
                <a:latin typeface="Times New Roman"/>
                <a:cs typeface="Times New Roman"/>
              </a:rPr>
              <a:t>Project Need (20%)</a:t>
            </a:r>
          </a:p>
          <a:p>
            <a:pPr lvl="1"/>
            <a:r>
              <a:rPr lang="en-US" dirty="0">
                <a:latin typeface="Times New Roman"/>
                <a:cs typeface="Times New Roman"/>
              </a:rPr>
              <a:t>Project Development and Activities (30%)</a:t>
            </a:r>
          </a:p>
          <a:p>
            <a:pPr lvl="1"/>
            <a:r>
              <a:rPr lang="en-US" dirty="0">
                <a:latin typeface="Times New Roman"/>
                <a:cs typeface="Times New Roman"/>
              </a:rPr>
              <a:t>Project Impact (20%)</a:t>
            </a:r>
          </a:p>
          <a:p>
            <a:pPr lvl="1"/>
            <a:r>
              <a:rPr lang="en-US" dirty="0">
                <a:latin typeface="Times New Roman"/>
                <a:cs typeface="Times New Roman"/>
              </a:rPr>
              <a:t>Project Effectiveness, Capacity and Sustainability (15%)</a:t>
            </a:r>
          </a:p>
          <a:p>
            <a:pPr lvl="1"/>
            <a:r>
              <a:rPr lang="en-US" dirty="0">
                <a:latin typeface="Times New Roman"/>
                <a:cs typeface="Times New Roman"/>
              </a:rPr>
              <a:t>Completion and Submission of all required Documents (15%)</a:t>
            </a:r>
          </a:p>
          <a:p>
            <a:r>
              <a:rPr lang="en-US" dirty="0">
                <a:latin typeface="Times New Roman"/>
                <a:cs typeface="Times New Roman"/>
              </a:rPr>
              <a:t>Twelve pages for the narrative.  Be concise.</a:t>
            </a:r>
          </a:p>
          <a:p>
            <a:r>
              <a:rPr lang="en-US" dirty="0">
                <a:latin typeface="Times New Roman"/>
                <a:cs typeface="Times New Roman"/>
              </a:rPr>
              <a:t>Applications will be reviewed by ICCB staff.</a:t>
            </a:r>
          </a:p>
          <a:p>
            <a:endParaRPr lang="en-US" dirty="0"/>
          </a:p>
        </p:txBody>
      </p:sp>
      <p:sp>
        <p:nvSpPr>
          <p:cNvPr id="4" name="Oval 3"/>
          <p:cNvSpPr/>
          <p:nvPr/>
        </p:nvSpPr>
        <p:spPr>
          <a:xfrm>
            <a:off x="4665000" y="5176800"/>
            <a:ext cx="1570800" cy="457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5-Point Star 4"/>
          <p:cNvSpPr/>
          <p:nvPr/>
        </p:nvSpPr>
        <p:spPr>
          <a:xfrm>
            <a:off x="6096000" y="5105400"/>
            <a:ext cx="9144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04248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Summary</a:t>
            </a:r>
          </a:p>
        </p:txBody>
      </p:sp>
      <p:sp>
        <p:nvSpPr>
          <p:cNvPr id="3" name="Content Placeholder 2"/>
          <p:cNvSpPr>
            <a:spLocks noGrp="1"/>
          </p:cNvSpPr>
          <p:nvPr>
            <p:ph idx="1"/>
          </p:nvPr>
        </p:nvSpPr>
        <p:spPr/>
        <p:txBody>
          <a:bodyPr vert="horz" lIns="91440" tIns="45720" rIns="91440" bIns="45720" rtlCol="0" anchor="t">
            <a:normAutofit/>
          </a:bodyPr>
          <a:lstStyle/>
          <a:p>
            <a:endParaRPr lang="en-US" dirty="0">
              <a:latin typeface="Times New Roman"/>
              <a:cs typeface="Times New Roman"/>
            </a:endParaRPr>
          </a:p>
          <a:p>
            <a:r>
              <a:rPr lang="en-US" dirty="0">
                <a:latin typeface="Times New Roman"/>
                <a:cs typeface="Times New Roman"/>
              </a:rPr>
              <a:t>Frequently asked questions (FAQs): 1st Update 9/18/23</a:t>
            </a:r>
            <a:endParaRPr lang="en-US" dirty="0"/>
          </a:p>
          <a:p>
            <a:pPr lvl="1"/>
            <a:r>
              <a:rPr lang="en-US" dirty="0">
                <a:latin typeface="Times New Roman"/>
                <a:cs typeface="Times New Roman"/>
              </a:rPr>
              <a:t>Posted to the ICCB website: </a:t>
            </a:r>
            <a:r>
              <a:rPr lang="en-US" dirty="0">
                <a:latin typeface="Times New Roman"/>
                <a:cs typeface="Times New Roman"/>
                <a:hlinkClick r:id="rId3"/>
              </a:rPr>
              <a:t>https://www.iccb.org/grant-opportunities/</a:t>
            </a:r>
            <a:r>
              <a:rPr lang="en-US" dirty="0">
                <a:latin typeface="Times New Roman"/>
                <a:cs typeface="Times New Roman"/>
              </a:rPr>
              <a:t>.</a:t>
            </a:r>
            <a:endParaRPr lang="en-US" b="1" dirty="0">
              <a:solidFill>
                <a:srgbClr val="FF0000"/>
              </a:solidFill>
            </a:endParaRPr>
          </a:p>
          <a:p>
            <a:pPr lvl="2"/>
            <a:r>
              <a:rPr lang="en-US" dirty="0">
                <a:latin typeface="Times New Roman"/>
                <a:cs typeface="Times New Roman"/>
              </a:rPr>
              <a:t>Including the Bidder’s Conference Questions</a:t>
            </a:r>
          </a:p>
          <a:p>
            <a:pPr lvl="2"/>
            <a:r>
              <a:rPr lang="en-US" dirty="0">
                <a:latin typeface="Times New Roman"/>
                <a:cs typeface="Times New Roman"/>
              </a:rPr>
              <a:t>Today’s Power Point</a:t>
            </a:r>
          </a:p>
          <a:p>
            <a:pPr lvl="1"/>
            <a:r>
              <a:rPr lang="en-US" dirty="0">
                <a:latin typeface="Times New Roman"/>
                <a:cs typeface="Times New Roman"/>
              </a:rPr>
              <a:t>No questions will be answered after 4:30 p.m. on the due date, November 1, 2023.</a:t>
            </a:r>
          </a:p>
          <a:p>
            <a:pPr lvl="1"/>
            <a:r>
              <a:rPr lang="en-US" dirty="0">
                <a:latin typeface="Times New Roman"/>
                <a:cs typeface="Times New Roman"/>
              </a:rPr>
              <a:t>Submit all questions to </a:t>
            </a:r>
            <a:r>
              <a:rPr lang="en-US" dirty="0">
                <a:latin typeface="Times New Roman"/>
                <a:cs typeface="Times New Roman"/>
                <a:hlinkClick r:id="rId4"/>
              </a:rPr>
              <a:t>ICCB.IBT@illinois.gov</a:t>
            </a:r>
            <a:r>
              <a:rPr lang="en-US" dirty="0">
                <a:latin typeface="Times New Roman"/>
                <a:cs typeface="Times New Roman"/>
              </a:rPr>
              <a:t>. </a:t>
            </a:r>
          </a:p>
        </p:txBody>
      </p:sp>
    </p:spTree>
    <p:extLst>
      <p:ext uri="{BB962C8B-B14F-4D97-AF65-F5344CB8AC3E}">
        <p14:creationId xmlns:p14="http://schemas.microsoft.com/office/powerpoint/2010/main" val="30890264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181" y="2819400"/>
            <a:ext cx="8219256" cy="763488"/>
          </a:xfrm>
        </p:spPr>
        <p:txBody>
          <a:bodyPr/>
          <a:lstStyle/>
          <a:p>
            <a:r>
              <a:rPr lang="en-US"/>
              <a:t>QUESTIONS???</a:t>
            </a:r>
          </a:p>
        </p:txBody>
      </p:sp>
      <p:sp>
        <p:nvSpPr>
          <p:cNvPr id="3" name="Content Placeholder 2"/>
          <p:cNvSpPr>
            <a:spLocks noGrp="1"/>
          </p:cNvSpPr>
          <p:nvPr>
            <p:ph idx="1"/>
          </p:nvPr>
        </p:nvSpPr>
        <p:spPr>
          <a:xfrm>
            <a:off x="722672" y="823118"/>
            <a:ext cx="8229600" cy="5211763"/>
          </a:xfrm>
        </p:spPr>
        <p:txBody>
          <a:bodyPr>
            <a:normAutofit/>
          </a:bodyPr>
          <a:lstStyle/>
          <a:p>
            <a:endParaRPr lang="en-US"/>
          </a:p>
          <a:p>
            <a:endParaRPr lang="en-US"/>
          </a:p>
          <a:p>
            <a:endParaRPr lang="en-US"/>
          </a:p>
          <a:p>
            <a:endParaRPr lang="en-US"/>
          </a:p>
          <a:p>
            <a:endParaRPr lang="en-US"/>
          </a:p>
          <a:p>
            <a:endParaRPr lang="en-US"/>
          </a:p>
          <a:p>
            <a:endParaRPr lang="en-US"/>
          </a:p>
          <a:p>
            <a:endParaRPr lang="en-US"/>
          </a:p>
          <a:p>
            <a:pPr marL="0" indent="0">
              <a:spcBef>
                <a:spcPts val="0"/>
              </a:spcBef>
              <a:buNone/>
            </a:pPr>
            <a:r>
              <a:rPr lang="en-US" sz="2000"/>
              <a:t>Lavon Nelson</a:t>
            </a:r>
            <a:endParaRPr lang="en-US" sz="2000" dirty="0"/>
          </a:p>
          <a:p>
            <a:pPr marL="0" indent="0">
              <a:spcBef>
                <a:spcPts val="0"/>
              </a:spcBef>
              <a:buNone/>
            </a:pPr>
            <a:r>
              <a:rPr lang="en-US" sz="2000"/>
              <a:t>(217) 557-2742</a:t>
            </a:r>
            <a:endParaRPr lang="en-US" sz="2000" dirty="0"/>
          </a:p>
          <a:p>
            <a:pPr marL="0" indent="0">
              <a:spcBef>
                <a:spcPts val="0"/>
              </a:spcBef>
              <a:buNone/>
            </a:pPr>
            <a:r>
              <a:rPr lang="en-US" sz="2000">
                <a:hlinkClick r:id="rId2"/>
              </a:rPr>
              <a:t>Lavon.Nelson@illinois.gov</a:t>
            </a:r>
            <a:endParaRPr lang="en-US" sz="2000" dirty="0"/>
          </a:p>
          <a:p>
            <a:pPr marL="0" indent="0">
              <a:spcBef>
                <a:spcPts val="0"/>
              </a:spcBef>
              <a:buNone/>
            </a:pPr>
            <a:r>
              <a:rPr lang="en-US" sz="2000"/>
              <a:t>ICCB.IBT@illinois.gov</a:t>
            </a:r>
            <a:endParaRPr lang="en-US" sz="2000" dirty="0"/>
          </a:p>
        </p:txBody>
      </p:sp>
      <p:sp>
        <p:nvSpPr>
          <p:cNvPr id="4" name="TextBox 3">
            <a:extLst>
              <a:ext uri="{FF2B5EF4-FFF2-40B4-BE49-F238E27FC236}">
                <a16:creationId xmlns:a16="http://schemas.microsoft.com/office/drawing/2014/main" id="{6BE2FAD3-26F6-FC50-EB57-7CC8568B9B54}"/>
              </a:ext>
            </a:extLst>
          </p:cNvPr>
          <p:cNvSpPr txBox="1"/>
          <p:nvPr/>
        </p:nvSpPr>
        <p:spPr>
          <a:xfrm>
            <a:off x="4607809" y="4286508"/>
            <a:ext cx="3313099" cy="1292662"/>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Alex Weidenhamer</a:t>
            </a:r>
          </a:p>
          <a:p>
            <a:r>
              <a:rPr lang="en-US" sz="2000">
                <a:latin typeface="Times New Roman" panose="02020603050405020304" pitchFamily="18" charset="0"/>
                <a:cs typeface="Times New Roman" panose="02020603050405020304" pitchFamily="18" charset="0"/>
              </a:rPr>
              <a:t>(217) 558-5671</a:t>
            </a:r>
          </a:p>
          <a:p>
            <a:r>
              <a:rPr lang="en-US">
                <a:latin typeface="Times New Roman" panose="02020603050405020304" pitchFamily="18" charset="0"/>
                <a:cs typeface="Times New Roman" panose="02020603050405020304" pitchFamily="18" charset="0"/>
                <a:hlinkClick r:id="rId3"/>
              </a:rPr>
              <a:t>Alex.Weidenhamer@illinois.gov</a:t>
            </a:r>
            <a:endParaRPr lang="en-US">
              <a:latin typeface="Times New Roman" panose="02020603050405020304" pitchFamily="18" charset="0"/>
              <a:cs typeface="Times New Roman" panose="02020603050405020304" pitchFamily="18" charset="0"/>
            </a:endParaRPr>
          </a:p>
          <a:p>
            <a:r>
              <a:rPr lang="en-US" sz="2000">
                <a:latin typeface="Times New Roman" panose="02020603050405020304" pitchFamily="18" charset="0"/>
                <a:cs typeface="Times New Roman" panose="02020603050405020304" pitchFamily="18" charset="0"/>
              </a:rPr>
              <a:t>ICCB.IBT@illinois.gov</a:t>
            </a:r>
          </a:p>
        </p:txBody>
      </p:sp>
    </p:spTree>
    <p:extLst>
      <p:ext uri="{BB962C8B-B14F-4D97-AF65-F5344CB8AC3E}">
        <p14:creationId xmlns:p14="http://schemas.microsoft.com/office/powerpoint/2010/main" val="258688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Eligible Applicants</a:t>
            </a:r>
          </a:p>
        </p:txBody>
      </p:sp>
      <p:sp>
        <p:nvSpPr>
          <p:cNvPr id="3" name="Content Placeholder 2"/>
          <p:cNvSpPr>
            <a:spLocks noGrp="1"/>
          </p:cNvSpPr>
          <p:nvPr>
            <p:ph idx="1"/>
          </p:nvPr>
        </p:nvSpPr>
        <p:spPr/>
        <p:txBody>
          <a:bodyPr/>
          <a:lstStyle/>
          <a:p>
            <a:r>
              <a:rPr lang="en-US"/>
              <a:t>Institutions of Higher Education</a:t>
            </a:r>
          </a:p>
          <a:p>
            <a:r>
              <a:rPr lang="en-US"/>
              <a:t>Community-Based Organizations</a:t>
            </a:r>
          </a:p>
          <a:p>
            <a:r>
              <a:rPr lang="en-US"/>
              <a:t>Local Education Agencies</a:t>
            </a:r>
          </a:p>
          <a:p>
            <a:r>
              <a:rPr lang="en-US"/>
              <a:t>Public or private nonprofit agencies</a:t>
            </a:r>
          </a:p>
          <a:p>
            <a:r>
              <a:rPr lang="en-US"/>
              <a:t>Comprehensive rehabilitation facilities associated with a university or institutions of higher education</a:t>
            </a:r>
          </a:p>
          <a:p>
            <a:r>
              <a:rPr lang="en-US"/>
              <a:t>Other applicants of demonstrated effectiveness in serving the eligible population</a:t>
            </a:r>
          </a:p>
        </p:txBody>
      </p:sp>
    </p:spTree>
    <p:extLst>
      <p:ext uri="{BB962C8B-B14F-4D97-AF65-F5344CB8AC3E}">
        <p14:creationId xmlns:p14="http://schemas.microsoft.com/office/powerpoint/2010/main" val="358393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oup of people raising hands in a training meeting">
            <a:extLst>
              <a:ext uri="{FF2B5EF4-FFF2-40B4-BE49-F238E27FC236}">
                <a16:creationId xmlns:a16="http://schemas.microsoft.com/office/drawing/2014/main" id="{F102D583-4316-4B42-BFE8-346B80CB2B14}"/>
              </a:ext>
            </a:extLst>
          </p:cNvPr>
          <p:cNvPicPr>
            <a:picLocks noGrp="1" noChangeAspect="1"/>
          </p:cNvPicPr>
          <p:nvPr>
            <p:ph idx="1"/>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4752479" y="1751286"/>
            <a:ext cx="3929149" cy="2677656"/>
          </a:xfrm>
          <a:prstGeom prst="rect">
            <a:avLst/>
          </a:prstGeom>
        </p:spPr>
      </p:pic>
      <p:sp>
        <p:nvSpPr>
          <p:cNvPr id="5" name="Rectangle 4"/>
          <p:cNvSpPr/>
          <p:nvPr/>
        </p:nvSpPr>
        <p:spPr>
          <a:xfrm>
            <a:off x="462372" y="1751286"/>
            <a:ext cx="4109628" cy="3416320"/>
          </a:xfrm>
          <a:prstGeom prst="rect">
            <a:avLst/>
          </a:prstGeom>
        </p:spPr>
        <p:txBody>
          <a:bodyPr wrap="square" lIns="91440" tIns="45720" rIns="91440" bIns="45720" anchor="t">
            <a:spAutoFit/>
          </a:bodyPr>
          <a:lstStyle/>
          <a:p>
            <a:pPr lvl="1"/>
            <a:r>
              <a:rPr lang="en-US" sz="2400" b="1" dirty="0">
                <a:latin typeface="Times New Roman"/>
                <a:cs typeface="Times New Roman"/>
              </a:rPr>
              <a:t>16 years of age or older:</a:t>
            </a:r>
          </a:p>
          <a:p>
            <a:pPr marL="800100" lvl="1" indent="-342900">
              <a:buFont typeface="Arial" panose="020B0604020202020204" pitchFamily="34" charset="0"/>
              <a:buChar char="•"/>
            </a:pPr>
            <a:r>
              <a:rPr lang="en-US" sz="2400" dirty="0">
                <a:latin typeface="Times New Roman"/>
                <a:cs typeface="Times New Roman"/>
              </a:rPr>
              <a:t>Adults who are not enrolled in high school</a:t>
            </a:r>
          </a:p>
          <a:p>
            <a:pPr marL="800100" lvl="1" indent="-342900">
              <a:buFont typeface="Arial" panose="020B0604020202020204" pitchFamily="34" charset="0"/>
              <a:buChar char="•"/>
            </a:pPr>
            <a:r>
              <a:rPr lang="en-US" sz="2400" dirty="0">
                <a:latin typeface="Times New Roman"/>
                <a:cs typeface="Times New Roman"/>
              </a:rPr>
              <a:t>Youth who are in school preparing to enter postsecondary education or training programs</a:t>
            </a:r>
          </a:p>
          <a:p>
            <a:pPr marL="800100" lvl="1" indent="-342900">
              <a:buFont typeface="Arial" panose="020B0604020202020204" pitchFamily="34" charset="0"/>
              <a:buChar char="•"/>
            </a:pPr>
            <a:r>
              <a:rPr lang="en-US" sz="2400" dirty="0">
                <a:latin typeface="Times New Roman"/>
                <a:cs typeface="Times New Roman"/>
              </a:rPr>
              <a:t>Out-of-school youth – 16-24</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a:latin typeface="Arial"/>
                <a:ea typeface="Verdana"/>
                <a:cs typeface="Arial"/>
              </a:rPr>
              <a:t>Target Populations</a:t>
            </a:r>
            <a:endParaRPr lang="en-US" dirty="0"/>
          </a:p>
        </p:txBody>
      </p:sp>
    </p:spTree>
    <p:extLst>
      <p:ext uri="{BB962C8B-B14F-4D97-AF65-F5344CB8AC3E}">
        <p14:creationId xmlns:p14="http://schemas.microsoft.com/office/powerpoint/2010/main" val="150232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7164"/>
            <a:ext cx="8219256" cy="763488"/>
          </a:xfrm>
        </p:spPr>
        <p:txBody>
          <a:bodyPr/>
          <a:lstStyle/>
          <a:p>
            <a:r>
              <a:rPr lang="en-US" sz="3200"/>
              <a:t>Adults Not Enrolled in High School</a:t>
            </a:r>
          </a:p>
        </p:txBody>
      </p:sp>
      <p:sp>
        <p:nvSpPr>
          <p:cNvPr id="3" name="Content Placeholder 2"/>
          <p:cNvSpPr>
            <a:spLocks noGrp="1"/>
          </p:cNvSpPr>
          <p:nvPr>
            <p:ph idx="1"/>
          </p:nvPr>
        </p:nvSpPr>
        <p:spPr>
          <a:xfrm>
            <a:off x="5326239" y="1432718"/>
            <a:ext cx="3350217" cy="3992563"/>
          </a:xfrm>
        </p:spPr>
        <p:txBody>
          <a:bodyPr/>
          <a:lstStyle/>
          <a:p>
            <a:pPr marL="0" indent="0" algn="ctr">
              <a:buNone/>
            </a:pPr>
            <a:r>
              <a:rPr lang="en-US"/>
              <a:t>Adult who have limited academic or basic skills, underemployed or unemployed to enter and succeed in credit-bearing postsecondary education and training leading to employment in high skill, high wage, and in-demand occupations. </a:t>
            </a:r>
          </a:p>
        </p:txBody>
      </p:sp>
      <p:pic>
        <p:nvPicPr>
          <p:cNvPr id="1026" name="Picture 2" descr="Adult Images – Browse 24,187,099 Stock Photos, Vectors, and Video | Adobe  Stock">
            <a:extLst>
              <a:ext uri="{FF2B5EF4-FFF2-40B4-BE49-F238E27FC236}">
                <a16:creationId xmlns:a16="http://schemas.microsoft.com/office/drawing/2014/main" id="{8EB4C2EA-7DAE-7E8C-76FC-D4B3D4DB6475}"/>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29258"/>
            <a:ext cx="4104456" cy="3599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3357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Youth who are in-school</a:t>
            </a:r>
          </a:p>
        </p:txBody>
      </p:sp>
      <p:sp>
        <p:nvSpPr>
          <p:cNvPr id="3" name="Content Placeholder 2"/>
          <p:cNvSpPr>
            <a:spLocks noGrp="1"/>
          </p:cNvSpPr>
          <p:nvPr>
            <p:ph idx="1"/>
          </p:nvPr>
        </p:nvSpPr>
        <p:spPr>
          <a:xfrm>
            <a:off x="462372" y="1623218"/>
            <a:ext cx="8219256" cy="3611563"/>
          </a:xfrm>
        </p:spPr>
        <p:txBody>
          <a:bodyPr/>
          <a:lstStyle/>
          <a:p>
            <a:pPr marL="0" indent="0" algn="ctr">
              <a:buNone/>
            </a:pPr>
            <a:r>
              <a:rPr lang="en-US"/>
              <a:t>Serving in-school youth is an allowable activity </a:t>
            </a:r>
            <a:r>
              <a:rPr lang="en-US" b="1" u="sng"/>
              <a:t>only if</a:t>
            </a:r>
            <a:r>
              <a:rPr lang="en-US"/>
              <a:t> the services to this population prepares them to enter into postsecondary education and training following graduation. </a:t>
            </a:r>
          </a:p>
        </p:txBody>
      </p:sp>
    </p:spTree>
    <p:extLst>
      <p:ext uri="{BB962C8B-B14F-4D97-AF65-F5344CB8AC3E}">
        <p14:creationId xmlns:p14="http://schemas.microsoft.com/office/powerpoint/2010/main" val="745086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EFD2D-1891-1771-1D5B-9296619C7B88}"/>
              </a:ext>
            </a:extLst>
          </p:cNvPr>
          <p:cNvSpPr>
            <a:spLocks noGrp="1"/>
          </p:cNvSpPr>
          <p:nvPr>
            <p:ph type="title"/>
          </p:nvPr>
        </p:nvSpPr>
        <p:spPr/>
        <p:txBody>
          <a:bodyPr/>
          <a:lstStyle/>
          <a:p>
            <a:r>
              <a:rPr lang="en-US" dirty="0">
                <a:latin typeface="Arial"/>
                <a:ea typeface="Verdana"/>
                <a:cs typeface="Arial"/>
              </a:rPr>
              <a:t>Out-of-School Youth</a:t>
            </a:r>
            <a:endParaRPr lang="en-US" dirty="0"/>
          </a:p>
        </p:txBody>
      </p:sp>
      <p:sp>
        <p:nvSpPr>
          <p:cNvPr id="3" name="Content Placeholder 2">
            <a:extLst>
              <a:ext uri="{FF2B5EF4-FFF2-40B4-BE49-F238E27FC236}">
                <a16:creationId xmlns:a16="http://schemas.microsoft.com/office/drawing/2014/main" id="{5B417091-0352-42C9-FBCB-664EF9382918}"/>
              </a:ext>
            </a:extLst>
          </p:cNvPr>
          <p:cNvSpPr>
            <a:spLocks noGrp="1"/>
          </p:cNvSpPr>
          <p:nvPr>
            <p:ph idx="1"/>
          </p:nvPr>
        </p:nvSpPr>
        <p:spPr/>
        <p:txBody>
          <a:bodyPr vert="horz" lIns="91440" tIns="45720" rIns="91440" bIns="45720" rtlCol="0" anchor="t">
            <a:normAutofit/>
          </a:bodyPr>
          <a:lstStyle/>
          <a:p>
            <a:r>
              <a:rPr lang="en-US" dirty="0">
                <a:latin typeface="Times New Roman"/>
                <a:cs typeface="Arial"/>
              </a:rPr>
              <a:t>Aimed at helping this population become reoriented and motivated to complete their education by allowing students to participate in education as well as career and work-training activities. </a:t>
            </a:r>
            <a:endParaRPr lang="en-US" dirty="0">
              <a:latin typeface="Times New Roman"/>
            </a:endParaRPr>
          </a:p>
          <a:p>
            <a:pPr marL="0" indent="0">
              <a:buNone/>
            </a:pPr>
            <a:endParaRPr lang="en-US" dirty="0"/>
          </a:p>
          <a:p>
            <a:r>
              <a:rPr lang="en-US" dirty="0">
                <a:latin typeface="Times New Roman"/>
                <a:cs typeface="Arial"/>
              </a:rPr>
              <a:t>The overarching goal is to assist students in achieving high school completion or a High School Equivalency credential as the basis for entry into postsecondary education/training and meaningful employment.  One way to do this is by incorporating an Integrated Career Academic and Preparation System (ICAPS) model. </a:t>
            </a:r>
            <a:endParaRPr lang="en-US" dirty="0">
              <a:latin typeface="Times New Roman"/>
            </a:endParaRPr>
          </a:p>
          <a:p>
            <a:endParaRPr lang="en-US" dirty="0"/>
          </a:p>
        </p:txBody>
      </p:sp>
    </p:spTree>
    <p:extLst>
      <p:ext uri="{BB962C8B-B14F-4D97-AF65-F5344CB8AC3E}">
        <p14:creationId xmlns:p14="http://schemas.microsoft.com/office/powerpoint/2010/main" val="40665249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49&quot;&gt;&lt;object type=&quot;3&quot; unique_id=&quot;10250&quot;&gt;&lt;property id=&quot;20148&quot; value=&quot;5&quot;/&gt;&lt;property id=&quot;20300&quot; value=&quot;Slide 1 - &amp;quot;The Illinois Community College System&amp;quot;&quot;/&gt;&lt;property id=&quot;20307&quot; value=&quot;256&quot;/&gt;&lt;/object&gt;&lt;object type=&quot;3&quot; unique_id=&quot;10368&quot;&gt;&lt;property id=&quot;20148&quot; value=&quot;5&quot;/&gt;&lt;property id=&quot;20300&quot; value=&quot;Slide 15 - &amp;quot;Executive Branch&amp;quot;&quot;/&gt;&lt;property id=&quot;20307&quot; value=&quot;262&quot;/&gt;&lt;/object&gt;&lt;object type=&quot;3&quot; unique_id=&quot;10369&quot;&gt;&lt;property id=&quot;20148&quot; value=&quot;5&quot;/&gt;&lt;property id=&quot;20300&quot; value=&quot;Slide 16 - &amp;quot;Education&amp;quot;&quot;/&gt;&lt;property id=&quot;20307&quot; value=&quot;263&quot;/&gt;&lt;/object&gt;&lt;object type=&quot;3&quot; unique_id=&quot;10374&quot;&gt;&lt;property id=&quot;20148&quot; value=&quot;5&quot;/&gt;&lt;property id=&quot;20300&quot; value=&quot;Slide 32 - &amp;quot;Questions&amp;quot;&quot;/&gt;&lt;property id=&quot;20307&quot; value=&quot;268&quot;/&gt;&lt;/object&gt;&lt;object type=&quot;3&quot; unique_id=&quot;10552&quot;&gt;&lt;property id=&quot;20148&quot; value=&quot;5&quot;/&gt;&lt;property id=&quot;20300&quot; value=&quot;Slide 21 - &amp;quot;Illinois Community College Board&amp;quot;&quot;/&gt;&lt;property id=&quot;20307&quot; value=&quot;278&quot;/&gt;&lt;/object&gt;&lt;object type=&quot;3&quot; unique_id=&quot;10776&quot;&gt;&lt;property id=&quot;20148&quot; value=&quot;5&quot;/&gt;&lt;property id=&quot;20300&quot; value=&quot;Slide 6 - &amp;quot;Illinois Community College System&amp;quot;&quot;/&gt;&lt;property id=&quot;20307&quot; value=&quot;280&quot;/&gt;&lt;/object&gt;&lt;object type=&quot;3&quot; unique_id=&quot;11253&quot;&gt;&lt;property id=&quot;20148&quot; value=&quot;5&quot;/&gt;&lt;property id=&quot;20300&quot; value=&quot;Slide 17 - &amp;quot;Illinois Community College Board&amp;quot;&quot;/&gt;&lt;property id=&quot;20307&quot; value=&quot;286&quot;/&gt;&lt;/object&gt;&lt;object type=&quot;3&quot; unique_id=&quot;11254&quot;&gt;&lt;property id=&quot;20148&quot; value=&quot;5&quot;/&gt;&lt;property id=&quot;20300&quot; value=&quot;Slide 18 - &amp;quot;Illinois Community College Board&amp;quot;&quot;/&gt;&lt;property id=&quot;20307&quot; value=&quot;287&quot;/&gt;&lt;/object&gt;&lt;object type=&quot;3&quot; unique_id=&quot;11255&quot;&gt;&lt;property id=&quot;20148&quot; value=&quot;5&quot;/&gt;&lt;property id=&quot;20300&quot; value=&quot;Slide 19 - &amp;quot;ICCB Advisory Groups&amp;quot;&quot;/&gt;&lt;property id=&quot;20307&quot; value=&quot;288&quot;/&gt;&lt;/object&gt;&lt;object type=&quot;3&quot; unique_id=&quot;11256&quot;&gt;&lt;property id=&quot;20148&quot; value=&quot;5&quot;/&gt;&lt;property id=&quot;20300&quot; value=&quot;Slide 20 - &amp;quot;ICCB Advisory Committees&amp;quot;&quot;/&gt;&lt;property id=&quot;20307&quot; value=&quot;289&quot;/&gt;&lt;/object&gt;&lt;object type=&quot;3&quot; unique_id=&quot;11257&quot;&gt;&lt;property id=&quot;20148&quot; value=&quot;5&quot;/&gt;&lt;property id=&quot;20300&quot; value=&quot;Slide 5 - &amp;quot;History of the Illinois  Community College System&amp;quot;&quot;/&gt;&lt;property id=&quot;20307&quot; value=&quot;284&quot;/&gt;&lt;/object&gt;&lt;object type=&quot;3&quot; unique_id=&quot;11447&quot;&gt;&lt;property id=&quot;20148&quot; value=&quot;5&quot;/&gt;&lt;property id=&quot;20300&quot; value=&quot;Slide 30 - &amp;quot;Successful Community College Graduates&amp;quot;&quot;/&gt;&lt;property id=&quot;20307&quot; value=&quot;295&quot;/&gt;&lt;/object&gt;&lt;object type=&quot;3&quot; unique_id=&quot;11900&quot;&gt;&lt;property id=&quot;20148&quot; value=&quot;5&quot;/&gt;&lt;property id=&quot;20300&quot; value=&quot;Slide 8 - &amp;quot;Mission&amp;quot;&quot;/&gt;&lt;property id=&quot;20307&quot; value=&quot;296&quot;/&gt;&lt;/object&gt;&lt;object type=&quot;3&quot; unique_id=&quot;11902&quot;&gt;&lt;property id=&quot;20148&quot; value=&quot;5&quot;/&gt;&lt;property id=&quot;20300&quot; value=&quot;Slide 9 - &amp;quot;Illinois Community College Students&amp;quot;&quot;/&gt;&lt;property id=&quot;20307&quot; value=&quot;298&quot;/&gt;&lt;/object&gt;&lt;object type=&quot;3&quot; unique_id=&quot;16308&quot;&gt;&lt;property id=&quot;20148&quot; value=&quot;5&quot;/&gt;&lt;property id=&quot;20300&quot; value=&quot;Slide 31 - &amp;quot;Successful Community College Graduates&amp;quot;&quot;/&gt;&lt;property id=&quot;20307&quot; value=&quot;300&quot;/&gt;&lt;/object&gt;&lt;object type=&quot;3&quot; unique_id=&quot;16311&quot;&gt;&lt;property id=&quot;20148&quot; value=&quot;5&quot;/&gt;&lt;property id=&quot;20300&quot; value=&quot;Slide 14 - &amp;quot;Economic Impact in Illinois&amp;quot;&quot;/&gt;&lt;property id=&quot;20307&quot; value=&quot;336&quot;/&gt;&lt;/object&gt;&lt;object type=&quot;3&quot; unique_id=&quot;16316&quot;&gt;&lt;property id=&quot;20148&quot; value=&quot;5&quot;/&gt;&lt;property id=&quot;20300&quot; value=&quot;Slide 22 - &amp;quot;Academic affairs&amp;quot;&quot;/&gt;&lt;property id=&quot;20307&quot; value=&quot;320&quot;/&gt;&lt;/object&gt;&lt;object type=&quot;3&quot; unique_id=&quot;16320&quot;&gt;&lt;property id=&quot;20148&quot; value=&quot;5&quot;/&gt;&lt;property id=&quot;20300&quot; value=&quot;Slide 24 - &amp;quot;Adult Education &amp;amp; Family Literacy&amp;quot;&quot;/&gt;&lt;property id=&quot;20307&quot; value=&quot;325&quot;/&gt;&lt;/object&gt;&lt;object type=&quot;3&quot; unique_id=&quot;16321&quot;&gt;&lt;property id=&quot;20148&quot; value=&quot;5&quot;/&gt;&lt;property id=&quot;20300&quot; value=&quot;Slide 25 - &amp;quot;Adult Education &amp;amp; Family Literacy&amp;quot;&quot;/&gt;&lt;property id=&quot;20307&quot; value=&quot;326&quot;/&gt;&lt;/object&gt;&lt;object type=&quot;3&quot; unique_id=&quot;16327&quot;&gt;&lt;property id=&quot;20148&quot; value=&quot;5&quot;/&gt;&lt;property id=&quot;20300&quot; value=&quot;Slide 26 - &amp;quot;Workforce Development&amp;quot;&quot;/&gt;&lt;property id=&quot;20307&quot; value=&quot;332&quot;/&gt;&lt;/object&gt;&lt;object type=&quot;3&quot; unique_id=&quot;16502&quot;&gt;&lt;property id=&quot;20148&quot; value=&quot;5&quot;/&gt;&lt;property id=&quot;20300&quot; value=&quot;Slide 12 - &amp;quot;Illinois Community College Students&amp;quot;&quot;/&gt;&lt;property id=&quot;20307&quot; value=&quot;338&quot;/&gt;&lt;/object&gt;&lt;object type=&quot;3&quot; unique_id=&quot;16503&quot;&gt;&lt;property id=&quot;20148&quot; value=&quot;5&quot;/&gt;&lt;property id=&quot;20300&quot; value=&quot;Slide 13 - &amp;quot;Illinois Community College Students&amp;quot;&quot;/&gt;&lt;property id=&quot;20307&quot; value=&quot;339&quot;/&gt;&lt;/object&gt;&lt;object type=&quot;3&quot; unique_id=&quot;20092&quot;&gt;&lt;property id=&quot;20148&quot; value=&quot;5&quot;/&gt;&lt;property id=&quot;20300&quot; value=&quot;Slide 2 - &amp;quot;Joliet junior college&amp;quot;&quot;/&gt;&lt;property id=&quot;20307&quot; value=&quot;344&quot;/&gt;&lt;/object&gt;&lt;object type=&quot;3&quot; unique_id=&quot;20094&quot;&gt;&lt;property id=&quot;20148&quot; value=&quot;5&quot;/&gt;&lt;property id=&quot;20300&quot; value=&quot;Slide 29 - &amp;quot;Illinois Community College System Sources of Revenue&amp;quot;&quot;/&gt;&lt;property id=&quot;20307&quot; value=&quot;346&quot;/&gt;&lt;/object&gt;&lt;object type=&quot;3&quot; unique_id=&quot;21895&quot;&gt;&lt;property id=&quot;20148&quot; value=&quot;5&quot;/&gt;&lt;property id=&quot;20300&quot; value=&quot;Slide 3 - &amp;quot;Joliet junior college&amp;quot;&quot;/&gt;&lt;property id=&quot;20307&quot; value=&quot;349&quot;/&gt;&lt;/object&gt;&lt;object type=&quot;3&quot; unique_id=&quot;21896&quot;&gt;&lt;property id=&quot;20148&quot; value=&quot;5&quot;/&gt;&lt;property id=&quot;20300&quot; value=&quot;Slide 4 - &amp;quot;History of the Illinois  Community College System&amp;quot;&quot;/&gt;&lt;property id=&quot;20307&quot; value=&quot;351&quot;/&gt;&lt;/object&gt;&lt;object type=&quot;3&quot; unique_id=&quot;21897&quot;&gt;&lt;property id=&quot;20148&quot; value=&quot;5&quot;/&gt;&lt;property id=&quot;20300&quot; value=&quot;Slide 7 - &amp;quot;50th Anniversary&amp;quot;&quot;/&gt;&lt;property id=&quot;20307&quot; value=&quot;348&quot;/&gt;&lt;/object&gt;&lt;object type=&quot;3&quot; unique_id=&quot;22194&quot;&gt;&lt;property id=&quot;20148&quot; value=&quot;5&quot;/&gt;&lt;property id=&quot;20300&quot; value=&quot;Slide 10 - &amp;quot;Mission&amp;quot;&quot;/&gt;&lt;property id=&quot;20307&quot; value=&quot;355&quot;/&gt;&lt;/object&gt;&lt;object type=&quot;3&quot; unique_id=&quot;22196&quot;&gt;&lt;property id=&quot;20148&quot; value=&quot;5&quot;/&gt;&lt;property id=&quot;20300&quot; value=&quot;Slide 11 - &amp;quot;Illinois Community College Students&amp;quot;&quot;/&gt;&lt;property id=&quot;20307&quot; value=&quot;353&quot;/&gt;&lt;/object&gt;&lt;object type=&quot;3&quot; unique_id=&quot;22486&quot;&gt;&lt;property id=&quot;20148&quot; value=&quot;5&quot;/&gt;&lt;property id=&quot;20300&quot; value=&quot;Slide 23 - &amp;quot;Career &amp;amp; Technical Education&amp;quot;&quot;/&gt;&lt;property id=&quot;20307&quot; value=&quot;356&quot;/&gt;&lt;/object&gt;&lt;object type=&quot;3&quot; unique_id=&quot;22487&quot;&gt;&lt;property id=&quot;20148&quot; value=&quot;5&quot;/&gt;&lt;property id=&quot;20300&quot; value=&quot;Slide 27 - &amp;quot;Student services&amp;quot;&quot;/&gt;&lt;property id=&quot;20307&quot; value=&quot;357&quot;/&gt;&lt;/object&gt;&lt;object type=&quot;3&quot; unique_id=&quot;22489&quot;&gt;&lt;property id=&quot;20148&quot; value=&quot;5&quot;/&gt;&lt;property id=&quot;20300&quot; value=&quot;Slide 28 - &amp;quot;Legislative Issues&amp;quot;&quot;/&gt;&lt;property id=&quot;20307&quot; value=&quot;360&quot;/&gt;&lt;/object&gt;&lt;/object&gt;&lt;object type=&quot;8&quot; unique_id=&quot;10257&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072820-a6b6-42c3-a486-47ff69f3bb52}&quot; /&gt;&lt;isInvalidForFieldText val=&quot;0&quot; /&gt;&lt;Image&gt;&lt;filename val=&quot;E:\breeze\content\14339732\1662146447-1\input\breezo\data\asimages\{90072820-a6b6-42c3-a486-47ff69f3bb52}.jpg&quot; /&gt;&lt;left val=&quot;630&quot; /&gt;&lt;top val=&quot;160&quot; /&gt;&lt;width val=&quot;297&quot; /&gt;&lt;height val=&quot;407&quot; /&gt;&lt;hasText val=&quot;1&quot; /&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e73e12c-34f2-4cc0-b1de-48d00a30145f}&quot; /&gt;&lt;isInvalidForFieldText val=&quot;0&quot; /&gt;&lt;Image&gt;&lt;filename val=&quot;E:\breeze\content\14339732\1662146447-1\input\breezo\data\asimages\{ce73e12c-34f2-4cc0-b1de-48d00a30145f}.png&quot; /&gt;&lt;left val=&quot;66&quot; /&gt;&lt;top val=&quot;273&quot; /&gt;&lt;width val=&quot;523&quot; /&gt;&lt;height val=&quot;127&quot; /&gt;&lt;hasText val=&quot;1&quot; /&gt;&lt;/Image&gt;&lt;/ThreeDShapeInfo&gt;"/>
  <p:tag name="PRESENTER_SHAPETEXTINFO" val="&lt;ShapeTextInfo&gt;&lt;TableIndex row=&quot;-1&quot; col=&quot;-1&quot;&gt;&lt;linesCount val=&quot;3&quot; /&gt;&lt;lineCharCount val=&quot;45&quot; /&gt;&lt;lineCharCount val=&quot;49&quot; /&gt;&lt;lineCharCount val=&quot;1&quot; /&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c92c72f5-38b1-4013-9a3d-0f342facee32}&quot; /&gt;&lt;isInvalidForFieldText val=&quot;0&quot; /&gt;&lt;Image&gt;&lt;filename val=&quot;E:\breeze\content\14339732\1662146447-1\input\breezo\data\asimages\{c92c72f5-38b1-4013-9a3d-0f342facee32}.jpg&quot; /&gt;&lt;left val=&quot;26&quot; /&gt;&lt;top val=&quot;146&quot; /&gt;&lt;width val=&quot;327&quot; /&gt;&lt;height val=&quot;467&quot; /&gt;&lt;hasText val=&quot;1&quot; /&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quot; /&gt;&lt;isInvalidForFieldText val=&quot;0&quot; /&gt;&lt;Image&gt;&lt;filename val=&quot;E:\breeze\content\14339732\1662146447-1\input\breezo\data\asimages\{90479591-1144-461d-98af-86c15764d5c1}.png&quot; /&gt;&lt;left val=&quot;370&quot; /&gt;&lt;top val=&quot;143&quot; /&gt;&lt;width val=&quot;573&quot; /&gt;&lt;height val=&quot;477&quot; /&gt;&lt;hasText val=&quot;1&quot; /&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f55462-06a8-4301-917a-07bccc079444}&quot; /&gt;&lt;isInvalidForFieldText val=&quot;0&quot; /&gt;&lt;Image&gt;&lt;filename val=&quot;E:\breeze\content\14339732\1662146447-1\input\breezo\data\asimages\{83f55462-06a8-4301-917a-07bccc079444}.jpg&quot; /&gt;&lt;left val=&quot;490&quot; /&gt;&lt;top val=&quot;233&quot; /&gt;&lt;width val=&quot;417&quot; /&gt;&lt;height val=&quot;280&quot; /&gt;&lt;hasText val=&quot;1&quot; /&gt;&lt;/Image&gt;&lt;/ThreeDShape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CCB Power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600480e7-3dc2-4c93-b2b0-f7253733db77">
      <UserInfo>
        <DisplayName>CCB~Jason.Golden~20230425~REQ152968</DisplayName>
        <AccountId>22</AccountId>
        <AccountType/>
      </UserInfo>
      <UserInfo>
        <DisplayName>Nelson, Lavon</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72957DC6F58140A17FA60427BCFEAD" ma:contentTypeVersion="11" ma:contentTypeDescription="Create a new document." ma:contentTypeScope="" ma:versionID="bd97cb1bc937b49cc598873b043530f0">
  <xsd:schema xmlns:xsd="http://www.w3.org/2001/XMLSchema" xmlns:xs="http://www.w3.org/2001/XMLSchema" xmlns:p="http://schemas.microsoft.com/office/2006/metadata/properties" xmlns:ns1="http://schemas.microsoft.com/sharepoint/v3" xmlns:ns2="6b23f664-a40a-46d4-8315-1211af3cb14c" xmlns:ns3="600480e7-3dc2-4c93-b2b0-f7253733db77" targetNamespace="http://schemas.microsoft.com/office/2006/metadata/properties" ma:root="true" ma:fieldsID="5b4b7df692439f3ad8da49cf97d19adb" ns1:_="" ns2:_="" ns3:_="">
    <xsd:import namespace="http://schemas.microsoft.com/sharepoint/v3"/>
    <xsd:import namespace="6b23f664-a40a-46d4-8315-1211af3cb14c"/>
    <xsd:import namespace="600480e7-3dc2-4c93-b2b0-f7253733db77"/>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LengthInSecond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23f664-a40a-46d4-8315-1211af3cb1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0480e7-3dc2-4c93-b2b0-f7253733db7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644537-720C-452A-B5DF-2C6C13555F07}">
  <ds:schemaRefs>
    <ds:schemaRef ds:uri="http://schemas.microsoft.com/sharepoint/v3"/>
    <ds:schemaRef ds:uri="http://purl.org/dc/terms/"/>
    <ds:schemaRef ds:uri="http://purl.org/dc/dcmitype/"/>
    <ds:schemaRef ds:uri="http://schemas.microsoft.com/office/2006/documentManagement/types"/>
    <ds:schemaRef ds:uri="http://www.w3.org/XML/1998/namespace"/>
    <ds:schemaRef ds:uri="6b23f664-a40a-46d4-8315-1211af3cb14c"/>
    <ds:schemaRef ds:uri="http://schemas.openxmlformats.org/package/2006/metadata/core-properties"/>
    <ds:schemaRef ds:uri="http://schemas.microsoft.com/office/infopath/2007/PartnerControls"/>
    <ds:schemaRef ds:uri="600480e7-3dc2-4c93-b2b0-f7253733db77"/>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D5748B6F-4304-415D-AE7F-4A251BC00944}">
  <ds:schemaRefs>
    <ds:schemaRef ds:uri="http://schemas.microsoft.com/sharepoint/v3/contenttype/forms"/>
  </ds:schemaRefs>
</ds:datastoreItem>
</file>

<file path=customXml/itemProps3.xml><?xml version="1.0" encoding="utf-8"?>
<ds:datastoreItem xmlns:ds="http://schemas.openxmlformats.org/officeDocument/2006/customXml" ds:itemID="{90D1B98B-71C9-4E5C-A406-E03157BF7175}">
  <ds:schemaRefs>
    <ds:schemaRef ds:uri="600480e7-3dc2-4c93-b2b0-f7253733db77"/>
    <ds:schemaRef ds:uri="6b23f664-a40a-46d4-8315-1211af3cb1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ICCB Power Point Template (1)</Template>
  <TotalTime>47</TotalTime>
  <Words>4586</Words>
  <Application>Microsoft Office PowerPoint</Application>
  <PresentationFormat>On-screen Show (4:3)</PresentationFormat>
  <Paragraphs>366</Paragraphs>
  <Slides>42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Courier New</vt:lpstr>
      <vt:lpstr>Palatino Linotype</vt:lpstr>
      <vt:lpstr>Symbol</vt:lpstr>
      <vt:lpstr>Times New Roman</vt:lpstr>
      <vt:lpstr>Wingdings</vt:lpstr>
      <vt:lpstr>ICCB PowerPoint Template</vt:lpstr>
      <vt:lpstr>FY2024  Innovative Bridge and Transition Notice of Funding Opportunity Bidder’s Conference</vt:lpstr>
      <vt:lpstr>Key information</vt:lpstr>
      <vt:lpstr>Funding Overview</vt:lpstr>
      <vt:lpstr>Purpose of the Grant</vt:lpstr>
      <vt:lpstr>Eligible Applicants</vt:lpstr>
      <vt:lpstr>Target Populations</vt:lpstr>
      <vt:lpstr>Adults Not Enrolled in High School</vt:lpstr>
      <vt:lpstr>Youth who are in-school</vt:lpstr>
      <vt:lpstr>Out-of-School Youth</vt:lpstr>
      <vt:lpstr>GRANT OBJECTIVES and  ACTIVITIES</vt:lpstr>
      <vt:lpstr>Grant Objectives – must select one and identify in the application</vt:lpstr>
      <vt:lpstr>Objective 2, Cont'd</vt:lpstr>
      <vt:lpstr>Grant objectives, Cont’d</vt:lpstr>
      <vt:lpstr>  Priority Activities to be carried out in all Objectives: </vt:lpstr>
      <vt:lpstr>How to Count IBT Participants in Adult Education</vt:lpstr>
      <vt:lpstr>How to Count IBT Participants in Adult Education – Cont'd</vt:lpstr>
      <vt:lpstr>Examples of Grant Activities</vt:lpstr>
      <vt:lpstr>More Example Activities</vt:lpstr>
      <vt:lpstr>Summary of Example Activities</vt:lpstr>
      <vt:lpstr>Application Packet</vt:lpstr>
      <vt:lpstr>Application Packet Overview</vt:lpstr>
      <vt:lpstr>Performance measures chart</vt:lpstr>
      <vt:lpstr>Performance Measures, Cont'd</vt:lpstr>
      <vt:lpstr>Application Packet</vt:lpstr>
      <vt:lpstr>Application Packet, cont’d</vt:lpstr>
      <vt:lpstr>Application Packet, cont’d</vt:lpstr>
      <vt:lpstr>Application Packet</vt:lpstr>
      <vt:lpstr>Application Narrative</vt:lpstr>
      <vt:lpstr>Application Narrative, Cont’d</vt:lpstr>
      <vt:lpstr>Application Submission Information</vt:lpstr>
      <vt:lpstr>FY23 Funding Deadlines</vt:lpstr>
      <vt:lpstr>Quarterly reporting Reminders</vt:lpstr>
      <vt:lpstr>Fiscal: Cost Explanation</vt:lpstr>
      <vt:lpstr>Fiscal: Equipment v. Supplies</vt:lpstr>
      <vt:lpstr>Fiscal: Training and Education v. Miscellaneous</vt:lpstr>
      <vt:lpstr>Grant Accountability</vt:lpstr>
      <vt:lpstr>Accountability Reminders</vt:lpstr>
      <vt:lpstr>Grant Deliverables</vt:lpstr>
      <vt:lpstr>Review Criteria  and  Selection Process</vt:lpstr>
      <vt:lpstr>Review Process and Criteria</vt:lpstr>
      <vt:lpstr>Final 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Nicole Joerger</dc:creator>
  <dc:description>With information from additional staff at ICCB.</dc:description>
  <cp:lastModifiedBy>Weidenhamer, Alex N.</cp:lastModifiedBy>
  <cp:revision>302</cp:revision>
  <cp:lastPrinted>2021-10-14T21:33:00Z</cp:lastPrinted>
  <dcterms:created xsi:type="dcterms:W3CDTF">2019-08-14T20:20:41Z</dcterms:created>
  <dcterms:modified xsi:type="dcterms:W3CDTF">2023-09-15T18:32:25Z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0x0101009372957DC6F58140A17FA60427BCFEAD</vt:lpwstr>
  </property>
</Properties>
</file>